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4"/>
  </p:notesMasterIdLst>
  <p:sldIdLst>
    <p:sldId id="295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43F47"/>
    <a:srgbClr val="2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3" autoAdjust="0"/>
    <p:restoredTop sz="94660"/>
  </p:normalViewPr>
  <p:slideViewPr>
    <p:cSldViewPr showGuides="1">
      <p:cViewPr varScale="1">
        <p:scale>
          <a:sx n="89" d="100"/>
          <a:sy n="89" d="100"/>
        </p:scale>
        <p:origin x="142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4008" y="-3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7DA1-8EF0-4C8D-A9CE-136BDDFF676E}" type="datetimeFigureOut">
              <a:rPr lang="en-AU" smtClean="0"/>
              <a:t>22/05/2024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271DE-BA4F-4B4F-AAB2-D9110B3322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70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-1"/>
            <a:ext cx="9155875" cy="243337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67544" y="119849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39552" y="19888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Sub-heading </a:t>
            </a:r>
          </a:p>
        </p:txBody>
      </p:sp>
    </p:spTree>
    <p:extLst>
      <p:ext uri="{BB962C8B-B14F-4D97-AF65-F5344CB8AC3E}">
        <p14:creationId xmlns:p14="http://schemas.microsoft.com/office/powerpoint/2010/main" val="54956194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539552" y="19888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Sub-heading </a:t>
            </a:r>
          </a:p>
        </p:txBody>
      </p:sp>
    </p:spTree>
    <p:extLst>
      <p:ext uri="{BB962C8B-B14F-4D97-AF65-F5344CB8AC3E}">
        <p14:creationId xmlns:p14="http://schemas.microsoft.com/office/powerpoint/2010/main" val="54956194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4" b="21764"/>
          <a:stretch/>
        </p:blipFill>
        <p:spPr bwMode="auto">
          <a:xfrm>
            <a:off x="-12699" y="13188"/>
            <a:ext cx="9156700" cy="10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0851" y="-10633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0" name="Content Placeholder 1"/>
          <p:cNvSpPr>
            <a:spLocks noGrp="1"/>
          </p:cNvSpPr>
          <p:nvPr>
            <p:ph idx="1" hasCustomPrompt="1"/>
          </p:nvPr>
        </p:nvSpPr>
        <p:spPr>
          <a:xfrm>
            <a:off x="450851" y="1340768"/>
            <a:ext cx="8229600" cy="49685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add text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13B4F27A-39B1-44E5-9C7D-2E36F3CD6A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47386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.jpe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8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jpg"/><Relationship Id="rId25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jpg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1.jp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jpeg"/><Relationship Id="rId23" Type="http://schemas.openxmlformats.org/officeDocument/2006/relationships/image" Target="../media/image10.jp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jpeg"/><Relationship Id="rId22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-1"/>
            <a:ext cx="9155875" cy="24333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1168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63" y="1988840"/>
            <a:ext cx="8116866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(DELWP) Insignia PMS541 Right Aligned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33" y="6309320"/>
            <a:ext cx="1924050" cy="429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408069"/>
            <a:ext cx="9151196" cy="37061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47664" y="2636912"/>
            <a:ext cx="5904656" cy="1477328"/>
          </a:xfrm>
          <a:prstGeom prst="rect">
            <a:avLst/>
          </a:prstGeom>
          <a:solidFill>
            <a:schemeClr val="accent4">
              <a:lumMod val="95000"/>
              <a:lumOff val="5000"/>
              <a:alpha val="65000"/>
            </a:schemeClr>
          </a:solidFill>
          <a:ln>
            <a:solidFill>
              <a:srgbClr val="D6009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This is a placeholder image, choose from one of the following title pages below (delete all titles pages not required). 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To place your own image either right click and select “change picture” or insert a new picture via the insert menu and crop to size.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783826"/>
            <a:ext cx="9151196" cy="3706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1340768"/>
            <a:ext cx="9151196" cy="3706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1988840"/>
            <a:ext cx="9151196" cy="3706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2433372"/>
            <a:ext cx="9151196" cy="3706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44" y="3032409"/>
            <a:ext cx="9151196" cy="3706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32" y="3070216"/>
            <a:ext cx="9155705" cy="3706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99" y="3188680"/>
            <a:ext cx="9151196" cy="37061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80" y="3307144"/>
            <a:ext cx="9151196" cy="3706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80" y="3459544"/>
            <a:ext cx="9151196" cy="3706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FB0A6-CC15-333D-1D8C-903CCEED74B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96537" y="66116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377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9427EB-6C32-4E8E-B15A-C3A7433EBFBF}" type="datetimeFigureOut">
              <a:rPr lang="en-AU" smtClean="0"/>
              <a:t>22/05/2024</a:t>
            </a:fld>
            <a:endParaRPr lang="en-A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-1"/>
            <a:ext cx="9155875" cy="2433373"/>
          </a:xfrm>
          <a:prstGeom prst="rect">
            <a:avLst/>
          </a:prstGeom>
        </p:spPr>
      </p:pic>
      <p:pic>
        <p:nvPicPr>
          <p:cNvPr id="11" name="Picture 10" descr="(DELWP) Insignia PMS541 Right Aligned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33" y="6309320"/>
            <a:ext cx="192405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408069"/>
            <a:ext cx="9151196" cy="370617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547664" y="2636912"/>
            <a:ext cx="5904656" cy="1477328"/>
          </a:xfrm>
          <a:prstGeom prst="rect">
            <a:avLst/>
          </a:prstGeom>
          <a:solidFill>
            <a:schemeClr val="accent4">
              <a:lumMod val="95000"/>
              <a:lumOff val="5000"/>
              <a:alpha val="65000"/>
            </a:schemeClr>
          </a:solidFill>
          <a:ln>
            <a:solidFill>
              <a:srgbClr val="D6009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This is a placeholder image, choose from one of the following title pages below (delete all titles pages not required). 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To place your own image either right click and select “change picture” or insert a new picture via the insert menu and crop to size.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783826"/>
            <a:ext cx="9151196" cy="3706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1340768"/>
            <a:ext cx="9151196" cy="3706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1988840"/>
            <a:ext cx="9151196" cy="3706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2433372"/>
            <a:ext cx="9151196" cy="37061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44" y="3032409"/>
            <a:ext cx="9151196" cy="37061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32" y="3070216"/>
            <a:ext cx="9155705" cy="37061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99" y="3188680"/>
            <a:ext cx="9151196" cy="37061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80" y="3307144"/>
            <a:ext cx="9151196" cy="37061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80" y="3459544"/>
            <a:ext cx="9151196" cy="370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C3DB0-FDA0-E0FC-A6D7-76CFDFDD16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96537" y="66116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/>
          <p:nvPr/>
        </p:nvCxnSpPr>
        <p:spPr>
          <a:xfrm flipH="1">
            <a:off x="6733974" y="5221882"/>
            <a:ext cx="3438" cy="23918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12088" y="223838"/>
            <a:ext cx="1331912" cy="365125"/>
          </a:xfrm>
        </p:spPr>
        <p:txBody>
          <a:bodyPr/>
          <a:lstStyle/>
          <a:p>
            <a:fld id="{13B4F27A-39B1-44E5-9C7D-2E36F3CD6A94}" type="slidenum">
              <a:rPr lang="en-AU" smtClean="0"/>
              <a:pPr/>
              <a:t>1</a:t>
            </a:fld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5576" y="3253781"/>
            <a:ext cx="0" cy="17150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95968" y="3235693"/>
            <a:ext cx="0" cy="1826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B4F27A-39B1-44E5-9C7D-2E36F3CD6A94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76673"/>
            <a:ext cx="816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Victorian Heritage Register Assessments Process for Places/Objects with Aboriginal Cultural Heritage Values at a Level of State Significance</a:t>
            </a:r>
          </a:p>
        </p:txBody>
      </p:sp>
      <p:sp>
        <p:nvSpPr>
          <p:cNvPr id="16" name="Rounded Rectangle 6"/>
          <p:cNvSpPr>
            <a:spLocks noChangeArrowheads="1"/>
          </p:cNvSpPr>
          <p:nvPr/>
        </p:nvSpPr>
        <p:spPr bwMode="auto">
          <a:xfrm>
            <a:off x="264675" y="1360934"/>
            <a:ext cx="2376263" cy="46831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Written Nomination</a:t>
            </a:r>
          </a:p>
        </p:txBody>
      </p:sp>
      <p:sp>
        <p:nvSpPr>
          <p:cNvPr id="17" name="Rounded Rectangle 7"/>
          <p:cNvSpPr>
            <a:spLocks noChangeArrowheads="1"/>
          </p:cNvSpPr>
          <p:nvPr/>
        </p:nvSpPr>
        <p:spPr bwMode="auto">
          <a:xfrm>
            <a:off x="220794" y="5714590"/>
            <a:ext cx="2406987" cy="93610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Assessment</a:t>
            </a:r>
          </a:p>
          <a:p>
            <a:pPr algn="ctr" eaLnBrk="1" hangingPunct="1"/>
            <a:r>
              <a:rPr lang="en-AU" altLang="en-US" sz="1200" dirty="0"/>
              <a:t>Can include non-state level Aboriginal values in the ‘History’ section of the report.</a:t>
            </a:r>
          </a:p>
          <a:p>
            <a:pPr algn="ctr" eaLnBrk="1" hangingPunct="1"/>
            <a:endParaRPr lang="en-AU" altLang="en-US" sz="800" i="1" dirty="0"/>
          </a:p>
          <a:p>
            <a:pPr algn="ctr" eaLnBrk="1" hangingPunct="1"/>
            <a:endParaRPr lang="en-AU" altLang="en-US" sz="1600" dirty="0"/>
          </a:p>
        </p:txBody>
      </p:sp>
      <p:sp>
        <p:nvSpPr>
          <p:cNvPr id="18" name="Rounded Rectangle 34"/>
          <p:cNvSpPr>
            <a:spLocks noChangeArrowheads="1"/>
          </p:cNvSpPr>
          <p:nvPr/>
        </p:nvSpPr>
        <p:spPr bwMode="auto">
          <a:xfrm>
            <a:off x="264675" y="1980153"/>
            <a:ext cx="2376261" cy="43167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Nomination Accepted</a:t>
            </a:r>
          </a:p>
          <a:p>
            <a:pPr algn="ctr" eaLnBrk="1" hangingPunct="1"/>
            <a:endParaRPr lang="en-AU" altLang="en-US" sz="1600" dirty="0"/>
          </a:p>
        </p:txBody>
      </p:sp>
      <p:sp>
        <p:nvSpPr>
          <p:cNvPr id="19" name="Rounded Rectangle 13"/>
          <p:cNvSpPr>
            <a:spLocks noChangeArrowheads="1"/>
          </p:cNvSpPr>
          <p:nvPr/>
        </p:nvSpPr>
        <p:spPr bwMode="auto">
          <a:xfrm>
            <a:off x="2857850" y="1369981"/>
            <a:ext cx="1426118" cy="114224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Executive Director Recommends Include</a:t>
            </a:r>
          </a:p>
        </p:txBody>
      </p:sp>
      <p:sp>
        <p:nvSpPr>
          <p:cNvPr id="20" name="Rounded Rectangle 13"/>
          <p:cNvSpPr>
            <a:spLocks noChangeArrowheads="1"/>
          </p:cNvSpPr>
          <p:nvPr/>
        </p:nvSpPr>
        <p:spPr bwMode="auto">
          <a:xfrm>
            <a:off x="5952519" y="3499766"/>
            <a:ext cx="3024336" cy="64807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Heritage Council of Victoria Determination</a:t>
            </a:r>
          </a:p>
        </p:txBody>
      </p:sp>
      <p:sp>
        <p:nvSpPr>
          <p:cNvPr id="21" name="Rounded Rectangle 13"/>
          <p:cNvSpPr>
            <a:spLocks noChangeArrowheads="1"/>
          </p:cNvSpPr>
          <p:nvPr/>
        </p:nvSpPr>
        <p:spPr bwMode="auto">
          <a:xfrm>
            <a:off x="2826357" y="2865679"/>
            <a:ext cx="2860452" cy="101267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400" dirty="0"/>
              <a:t>60 Days Public Advertising People can make submissions to the Heritage Council.</a:t>
            </a:r>
          </a:p>
          <a:p>
            <a:pPr algn="ctr" eaLnBrk="1" hangingPunct="1"/>
            <a:endParaRPr lang="en-AU" altLang="en-US" sz="1600" dirty="0"/>
          </a:p>
        </p:txBody>
      </p:sp>
      <p:sp>
        <p:nvSpPr>
          <p:cNvPr id="22" name="Rounded Rectangle 13"/>
          <p:cNvSpPr>
            <a:spLocks noChangeArrowheads="1"/>
          </p:cNvSpPr>
          <p:nvPr/>
        </p:nvSpPr>
        <p:spPr bwMode="auto">
          <a:xfrm>
            <a:off x="5952519" y="4387024"/>
            <a:ext cx="1436693" cy="878733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Yes</a:t>
            </a:r>
          </a:p>
          <a:p>
            <a:pPr algn="ctr" eaLnBrk="1" hangingPunct="1"/>
            <a:r>
              <a:rPr lang="en-AU" altLang="en-US" sz="1400" dirty="0"/>
              <a:t>Include in VHR</a:t>
            </a:r>
          </a:p>
        </p:txBody>
      </p:sp>
      <p:sp>
        <p:nvSpPr>
          <p:cNvPr id="23" name="Rounded Rectangle 13"/>
          <p:cNvSpPr>
            <a:spLocks noChangeArrowheads="1"/>
          </p:cNvSpPr>
          <p:nvPr/>
        </p:nvSpPr>
        <p:spPr bwMode="auto">
          <a:xfrm>
            <a:off x="7596336" y="4351260"/>
            <a:ext cx="1336778" cy="88491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No</a:t>
            </a:r>
          </a:p>
          <a:p>
            <a:pPr algn="ctr" eaLnBrk="1" hangingPunct="1"/>
            <a:r>
              <a:rPr lang="en-AU" altLang="en-US" sz="1400" dirty="0"/>
              <a:t>Don’t include in VHR</a:t>
            </a:r>
          </a:p>
        </p:txBody>
      </p:sp>
      <p:sp>
        <p:nvSpPr>
          <p:cNvPr id="24" name="Rounded Rectangle 13"/>
          <p:cNvSpPr>
            <a:spLocks noChangeArrowheads="1"/>
          </p:cNvSpPr>
          <p:nvPr/>
        </p:nvSpPr>
        <p:spPr bwMode="auto">
          <a:xfrm>
            <a:off x="5940152" y="1361560"/>
            <a:ext cx="1449060" cy="63270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400" dirty="0"/>
              <a:t>Heritage Council</a:t>
            </a:r>
          </a:p>
          <a:p>
            <a:pPr algn="ctr" eaLnBrk="1" hangingPunct="1"/>
            <a:r>
              <a:rPr lang="en-AU" altLang="en-US" sz="1400" dirty="0"/>
              <a:t>Meeting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416434" y="2501352"/>
            <a:ext cx="3438" cy="36432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</p:cNvCxnSpPr>
          <p:nvPr/>
        </p:nvCxnSpPr>
        <p:spPr>
          <a:xfrm>
            <a:off x="6664682" y="1994265"/>
            <a:ext cx="0" cy="15190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194386" y="2002151"/>
            <a:ext cx="0" cy="14401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2" idx="0"/>
          </p:cNvCxnSpPr>
          <p:nvPr/>
        </p:nvCxnSpPr>
        <p:spPr>
          <a:xfrm flipH="1">
            <a:off x="6670866" y="4147838"/>
            <a:ext cx="3437" cy="23918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172402" y="4147838"/>
            <a:ext cx="4448" cy="2249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260124" y="2577647"/>
            <a:ext cx="2367659" cy="6630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500" dirty="0"/>
              <a:t>Potential for </a:t>
            </a:r>
            <a:r>
              <a:rPr lang="en-AU" altLang="en-US" sz="1500" b="1" dirty="0"/>
              <a:t>state level </a:t>
            </a:r>
            <a:r>
              <a:rPr lang="en-AU" altLang="en-US" sz="1500" dirty="0"/>
              <a:t>Aboriginal values? 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2915817" y="3878387"/>
            <a:ext cx="2268772" cy="264695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If state level Aboriginal values are in the Statement of Significance (</a:t>
            </a:r>
            <a:r>
              <a:rPr lang="en-AU" altLang="en-US" sz="1600" dirty="0" err="1"/>
              <a:t>SoS</a:t>
            </a:r>
            <a:r>
              <a:rPr lang="en-AU" altLang="en-US" sz="1600" dirty="0"/>
              <a:t>)</a:t>
            </a:r>
          </a:p>
          <a:p>
            <a:pPr algn="ctr" eaLnBrk="1" hangingPunct="1"/>
            <a:r>
              <a:rPr lang="en-AU" altLang="en-US" sz="1600" dirty="0"/>
              <a:t>Aboriginal parties are </a:t>
            </a:r>
            <a:r>
              <a:rPr lang="en-AU" altLang="en-US" sz="1600" b="1" dirty="0"/>
              <a:t>directly contacted</a:t>
            </a:r>
            <a:r>
              <a:rPr lang="en-AU" altLang="en-US" sz="1600" dirty="0"/>
              <a:t> for comment.</a:t>
            </a:r>
          </a:p>
          <a:p>
            <a:pPr algn="ctr" eaLnBrk="1" hangingPunct="1"/>
            <a:r>
              <a:rPr lang="en-AU" altLang="en-US" sz="1600" dirty="0"/>
              <a:t>Also advertise in </a:t>
            </a:r>
            <a:r>
              <a:rPr lang="en-AU" altLang="en-US" sz="1600" i="1" dirty="0"/>
              <a:t>Koori Mail.</a:t>
            </a:r>
            <a:endParaRPr lang="en-AU" altLang="en-US" sz="1600" dirty="0"/>
          </a:p>
          <a:p>
            <a:pPr algn="ctr" eaLnBrk="1" hangingPunct="1"/>
            <a:endParaRPr lang="en-AU" altLang="en-US" sz="1600" dirty="0"/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5940152" y="2146167"/>
            <a:ext cx="3024336" cy="116676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400" dirty="0"/>
              <a:t>Heritage Council may consult more with Aboriginal parties regardless of whether the SoS contains state level Aboriginal values.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059142" y="5531932"/>
            <a:ext cx="0" cy="1826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52320" y="3307980"/>
            <a:ext cx="0" cy="1826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13"/>
          <p:cNvSpPr>
            <a:spLocks noChangeArrowheads="1"/>
          </p:cNvSpPr>
          <p:nvPr/>
        </p:nvSpPr>
        <p:spPr bwMode="auto">
          <a:xfrm>
            <a:off x="2007937" y="3429000"/>
            <a:ext cx="576063" cy="210293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b="1" dirty="0"/>
              <a:t>No</a:t>
            </a:r>
          </a:p>
          <a:p>
            <a:pPr algn="ctr" eaLnBrk="1" hangingPunct="1"/>
            <a:endParaRPr lang="en-AU" altLang="en-US" sz="1600" b="1" dirty="0"/>
          </a:p>
        </p:txBody>
      </p:sp>
      <p:sp>
        <p:nvSpPr>
          <p:cNvPr id="39" name="Rounded Rectangle 6"/>
          <p:cNvSpPr>
            <a:spLocks noChangeArrowheads="1"/>
          </p:cNvSpPr>
          <p:nvPr/>
        </p:nvSpPr>
        <p:spPr bwMode="auto">
          <a:xfrm>
            <a:off x="35496" y="3418351"/>
            <a:ext cx="1800200" cy="21135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500" b="1" dirty="0"/>
              <a:t>Yes</a:t>
            </a:r>
          </a:p>
          <a:p>
            <a:pPr algn="ctr" eaLnBrk="1" hangingPunct="1"/>
            <a:r>
              <a:rPr lang="en-AU" altLang="en-US" sz="1200" dirty="0"/>
              <a:t>1. HV to contact Registered Aboriginal Party (RAP).</a:t>
            </a:r>
          </a:p>
          <a:p>
            <a:pPr algn="ctr" eaLnBrk="1" hangingPunct="1"/>
            <a:r>
              <a:rPr lang="en-AU" altLang="en-US" sz="1200" dirty="0"/>
              <a:t>2. If no RAP, HV to contact Aboriginal Victoria.</a:t>
            </a:r>
          </a:p>
          <a:p>
            <a:pPr algn="ctr" eaLnBrk="1" hangingPunct="1"/>
            <a:r>
              <a:rPr lang="en-AU" altLang="en-US" sz="1200"/>
              <a:t> </a:t>
            </a:r>
            <a:r>
              <a:rPr lang="en-AU" altLang="en-US" sz="1200" b="1"/>
              <a:t>All parties </a:t>
            </a:r>
            <a:r>
              <a:rPr lang="en-AU" altLang="en-US" sz="1200" b="1" dirty="0"/>
              <a:t>invited to submit information </a:t>
            </a:r>
            <a:r>
              <a:rPr lang="en-AU" altLang="en-US" sz="1200" dirty="0"/>
              <a:t>within 4 weeks. 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267744" y="5531932"/>
            <a:ext cx="0" cy="1826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52807" y="2397515"/>
            <a:ext cx="0" cy="18013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"/>
          <p:cNvSpPr>
            <a:spLocks noChangeArrowheads="1"/>
          </p:cNvSpPr>
          <p:nvPr/>
        </p:nvSpPr>
        <p:spPr bwMode="auto">
          <a:xfrm>
            <a:off x="4370018" y="1358409"/>
            <a:ext cx="1426118" cy="114224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Executive Director Recommends Not include</a:t>
            </a:r>
          </a:p>
        </p:txBody>
      </p:sp>
      <p:sp>
        <p:nvSpPr>
          <p:cNvPr id="44" name="Rounded Rectangle 13"/>
          <p:cNvSpPr>
            <a:spLocks noChangeArrowheads="1"/>
          </p:cNvSpPr>
          <p:nvPr/>
        </p:nvSpPr>
        <p:spPr bwMode="auto">
          <a:xfrm>
            <a:off x="7464687" y="1361560"/>
            <a:ext cx="1499801" cy="63270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400" dirty="0"/>
              <a:t>Heritage Council</a:t>
            </a:r>
          </a:p>
          <a:p>
            <a:pPr algn="ctr" eaLnBrk="1" hangingPunct="1"/>
            <a:r>
              <a:rPr lang="en-AU" altLang="en-US" sz="1400" dirty="0"/>
              <a:t>Hearing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994109" y="2516556"/>
            <a:ext cx="3438" cy="36432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424287" y="1829246"/>
            <a:ext cx="0" cy="18013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3"/>
          <p:cNvSpPr>
            <a:spLocks noChangeArrowheads="1"/>
          </p:cNvSpPr>
          <p:nvPr/>
        </p:nvSpPr>
        <p:spPr bwMode="auto">
          <a:xfrm>
            <a:off x="6015627" y="5437906"/>
            <a:ext cx="1436693" cy="43936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AU" altLang="en-US" sz="1600" dirty="0"/>
              <a:t>Gazettal</a:t>
            </a: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66539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</TotalTime>
  <Words>176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Verdana</vt:lpstr>
      <vt:lpstr>Wingdings 2</vt:lpstr>
      <vt:lpstr>Office Theme</vt:lpstr>
      <vt:lpstr>Aspect</vt:lpstr>
      <vt:lpstr>PowerPoint Presentation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Porter</dc:creator>
  <cp:lastModifiedBy>Kathleen T Rowbottom (DTP)</cp:lastModifiedBy>
  <cp:revision>521</cp:revision>
  <cp:lastPrinted>2016-04-28T00:19:14Z</cp:lastPrinted>
  <dcterms:created xsi:type="dcterms:W3CDTF">2014-12-24T02:05:37Z</dcterms:created>
  <dcterms:modified xsi:type="dcterms:W3CDTF">2024-05-22T04:34:32Z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57e2ab-f512-40e2-9c9a-c64247360765_Enabled">
    <vt:lpwstr>true</vt:lpwstr>
  </property>
  <property fmtid="{D5CDD505-2E9C-101B-9397-08002B2CF9AE}" pid="3" name="MSIP_Label_4257e2ab-f512-40e2-9c9a-c64247360765_SetDate">
    <vt:lpwstr>2024-05-22T04:34:32Z</vt:lpwstr>
  </property>
  <property fmtid="{D5CDD505-2E9C-101B-9397-08002B2CF9AE}" pid="4" name="MSIP_Label_4257e2ab-f512-40e2-9c9a-c64247360765_Method">
    <vt:lpwstr>Privileged</vt:lpwstr>
  </property>
  <property fmtid="{D5CDD505-2E9C-101B-9397-08002B2CF9AE}" pid="5" name="MSIP_Label_4257e2ab-f512-40e2-9c9a-c64247360765_Name">
    <vt:lpwstr>OFFICIAL</vt:lpwstr>
  </property>
  <property fmtid="{D5CDD505-2E9C-101B-9397-08002B2CF9AE}" pid="6" name="MSIP_Label_4257e2ab-f512-40e2-9c9a-c64247360765_SiteId">
    <vt:lpwstr>e8bdd6f7-fc18-4e48-a554-7f547927223b</vt:lpwstr>
  </property>
  <property fmtid="{D5CDD505-2E9C-101B-9397-08002B2CF9AE}" pid="7" name="MSIP_Label_4257e2ab-f512-40e2-9c9a-c64247360765_ActionId">
    <vt:lpwstr>247bb4da-a9f4-402b-9a57-0a2de478862a</vt:lpwstr>
  </property>
  <property fmtid="{D5CDD505-2E9C-101B-9397-08002B2CF9AE}" pid="8" name="MSIP_Label_4257e2ab-f512-40e2-9c9a-c64247360765_ContentBits">
    <vt:lpwstr>2</vt:lpwstr>
  </property>
  <property fmtid="{D5CDD505-2E9C-101B-9397-08002B2CF9AE}" pid="9" name="ClassificationContentMarkingFooterLocations">
    <vt:lpwstr>Office Theme:6\Aspect:3</vt:lpwstr>
  </property>
  <property fmtid="{D5CDD505-2E9C-101B-9397-08002B2CF9AE}" pid="10" name="ClassificationContentMarkingFooterText">
    <vt:lpwstr>OFFICIAL</vt:lpwstr>
  </property>
</Properties>
</file>