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0"/>
  </p:notesMasterIdLst>
  <p:handoutMasterIdLst>
    <p:handoutMasterId r:id="rId21"/>
  </p:handoutMasterIdLst>
  <p:sldIdLst>
    <p:sldId id="275" r:id="rId8"/>
    <p:sldId id="256" r:id="rId9"/>
    <p:sldId id="269" r:id="rId10"/>
    <p:sldId id="270" r:id="rId11"/>
    <p:sldId id="272" r:id="rId12"/>
    <p:sldId id="257" r:id="rId13"/>
    <p:sldId id="258" r:id="rId14"/>
    <p:sldId id="268" r:id="rId15"/>
    <p:sldId id="259" r:id="rId16"/>
    <p:sldId id="264" r:id="rId17"/>
    <p:sldId id="265" r:id="rId18"/>
    <p:sldId id="273"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E48"/>
    <a:srgbClr val="AA1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F709E7-A353-4485-AE94-F10B712C7F13}" v="93" dt="2023-02-03T03:53:39.1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27497" autoAdjust="0"/>
  </p:normalViewPr>
  <p:slideViewPr>
    <p:cSldViewPr snapToGrid="0">
      <p:cViewPr varScale="1">
        <p:scale>
          <a:sx n="27" d="100"/>
          <a:sy n="27" d="100"/>
        </p:scale>
        <p:origin x="356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7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26FAB1-F4A1-4281-8922-C55726FA98E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9BA3C5D3-BA47-421D-934F-CBEB1F793B0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DDB5F9-DC87-4D6D-BFD1-66C4EB30740B}" type="datetimeFigureOut">
              <a:rPr lang="en-AU" smtClean="0"/>
              <a:t>22/02/2023</a:t>
            </a:fld>
            <a:endParaRPr lang="en-AU" dirty="0"/>
          </a:p>
        </p:txBody>
      </p:sp>
      <p:sp>
        <p:nvSpPr>
          <p:cNvPr id="4" name="Footer Placeholder 3">
            <a:extLst>
              <a:ext uri="{FF2B5EF4-FFF2-40B4-BE49-F238E27FC236}">
                <a16:creationId xmlns:a16="http://schemas.microsoft.com/office/drawing/2014/main" id="{C0FD1FB1-F0A2-4FFC-A9E0-CC6AF4A33D4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90C6DC71-C636-4AB8-A904-CE88B85E044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1DC1478-6EF4-483E-9510-9A69DF4B3C30}" type="slidenum">
              <a:rPr lang="en-AU" smtClean="0"/>
              <a:t>‹#›</a:t>
            </a:fld>
            <a:endParaRPr lang="en-AU" dirty="0"/>
          </a:p>
        </p:txBody>
      </p:sp>
    </p:spTree>
    <p:extLst>
      <p:ext uri="{BB962C8B-B14F-4D97-AF65-F5344CB8AC3E}">
        <p14:creationId xmlns:p14="http://schemas.microsoft.com/office/powerpoint/2010/main" val="89470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1125D7-C014-4596-88D9-3D38EB97EE6B}" type="datetimeFigureOut">
              <a:rPr lang="en-AU" smtClean="0"/>
              <a:t>22/02/2023</a:t>
            </a:fld>
            <a:endParaRPr lang="en-AU"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B3B4A8-C44F-4572-8969-C98E06B9C164}" type="slidenum">
              <a:rPr lang="en-AU" smtClean="0"/>
              <a:t>‹#›</a:t>
            </a:fld>
            <a:endParaRPr lang="en-AU" dirty="0"/>
          </a:p>
        </p:txBody>
      </p:sp>
    </p:spTree>
    <p:extLst>
      <p:ext uri="{BB962C8B-B14F-4D97-AF65-F5344CB8AC3E}">
        <p14:creationId xmlns:p14="http://schemas.microsoft.com/office/powerpoint/2010/main" val="947630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rldefense.com/v3/__https:/www.mav.asn.au/what-we-do/policy-advocacy/planning-building__;!!C5rN6bSF!GWP6Lp-SNK2BWRqdf4Fz3J1jBlLWDH386oXhel1RLtTpKFLOWGHG0f3ZdfqZBIQyRLFaUV0N9e-DE5kFG18YLu6lWvWmk4w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AU" sz="1800" kern="1400" dirty="0">
                <a:ln>
                  <a:noFill/>
                </a:ln>
                <a:solidFill>
                  <a:srgbClr val="000000"/>
                </a:solidFill>
                <a:effectLst/>
                <a:latin typeface="Calibri" panose="020F0502020204030204" pitchFamily="34" charset="0"/>
              </a:rPr>
              <a:t> </a:t>
            </a:r>
          </a:p>
          <a:p>
            <a:endParaRPr lang="en-AU" dirty="0"/>
          </a:p>
        </p:txBody>
      </p:sp>
      <p:sp>
        <p:nvSpPr>
          <p:cNvPr id="4" name="Slide Number Placeholder 3"/>
          <p:cNvSpPr>
            <a:spLocks noGrp="1"/>
          </p:cNvSpPr>
          <p:nvPr>
            <p:ph type="sldNum" sz="quarter" idx="5"/>
          </p:nvPr>
        </p:nvSpPr>
        <p:spPr/>
        <p:txBody>
          <a:bodyPr/>
          <a:lstStyle/>
          <a:p>
            <a:fld id="{BAB3B4A8-C44F-4572-8969-C98E06B9C164}" type="slidenum">
              <a:rPr lang="en-AU" smtClean="0"/>
              <a:t>1</a:t>
            </a:fld>
            <a:endParaRPr lang="en-AU" dirty="0"/>
          </a:p>
        </p:txBody>
      </p:sp>
    </p:spTree>
    <p:extLst>
      <p:ext uri="{BB962C8B-B14F-4D97-AF65-F5344CB8AC3E}">
        <p14:creationId xmlns:p14="http://schemas.microsoft.com/office/powerpoint/2010/main" val="256242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B3B4A8-C44F-4572-8969-C98E06B9C164}" type="slidenum">
              <a:rPr lang="en-AU" smtClean="0"/>
              <a:t>10</a:t>
            </a:fld>
            <a:endParaRPr lang="en-AU" dirty="0"/>
          </a:p>
        </p:txBody>
      </p:sp>
    </p:spTree>
    <p:extLst>
      <p:ext uri="{BB962C8B-B14F-4D97-AF65-F5344CB8AC3E}">
        <p14:creationId xmlns:p14="http://schemas.microsoft.com/office/powerpoint/2010/main" val="212370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AB3B4A8-C44F-4572-8969-C98E06B9C164}" type="slidenum">
              <a:rPr lang="en-AU" smtClean="0"/>
              <a:t>11</a:t>
            </a:fld>
            <a:endParaRPr lang="en-AU" dirty="0"/>
          </a:p>
        </p:txBody>
      </p:sp>
    </p:spTree>
    <p:extLst>
      <p:ext uri="{BB962C8B-B14F-4D97-AF65-F5344CB8AC3E}">
        <p14:creationId xmlns:p14="http://schemas.microsoft.com/office/powerpoint/2010/main" val="120726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AB3B4A8-C44F-4572-8969-C98E06B9C164}" type="slidenum">
              <a:rPr lang="en-AU" smtClean="0"/>
              <a:t>12</a:t>
            </a:fld>
            <a:endParaRPr lang="en-AU" dirty="0"/>
          </a:p>
        </p:txBody>
      </p:sp>
    </p:spTree>
    <p:extLst>
      <p:ext uri="{BB962C8B-B14F-4D97-AF65-F5344CB8AC3E}">
        <p14:creationId xmlns:p14="http://schemas.microsoft.com/office/powerpoint/2010/main" val="281668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kern="1200" dirty="0">
                <a:solidFill>
                  <a:schemeClr val="tx1"/>
                </a:solidFill>
                <a:latin typeface="Arial" panose="020B0604020202020204" pitchFamily="34" charset="0"/>
                <a:ea typeface="+mn-ea"/>
                <a:cs typeface="Arial" panose="020B0604020202020204" pitchFamily="34" charset="0"/>
              </a:rPr>
              <a:t>This is the Title slide for the slide pack. </a:t>
            </a:r>
          </a:p>
          <a:p>
            <a:endParaRPr lang="en-AU" sz="1000" b="1" kern="1200" dirty="0">
              <a:solidFill>
                <a:schemeClr val="tx1"/>
              </a:solidFill>
              <a:latin typeface="Arial" panose="020B0604020202020204" pitchFamily="34" charset="0"/>
              <a:ea typeface="+mn-ea"/>
              <a:cs typeface="Arial" panose="020B0604020202020204" pitchFamily="34" charset="0"/>
            </a:endParaRPr>
          </a:p>
          <a:p>
            <a:r>
              <a:rPr lang="en-AU" sz="1000" b="1" kern="1200" dirty="0">
                <a:solidFill>
                  <a:schemeClr val="tx1"/>
                </a:solidFill>
                <a:latin typeface="Arial" panose="020B0604020202020204" pitchFamily="34" charset="0"/>
                <a:ea typeface="+mn-ea"/>
                <a:cs typeface="Arial" panose="020B0604020202020204" pitchFamily="34" charset="0"/>
              </a:rPr>
              <a:t>Format according to your council’s presentation style guide</a:t>
            </a:r>
          </a:p>
        </p:txBody>
      </p:sp>
      <p:sp>
        <p:nvSpPr>
          <p:cNvPr id="4" name="Slide Number Placeholder 3"/>
          <p:cNvSpPr>
            <a:spLocks noGrp="1"/>
          </p:cNvSpPr>
          <p:nvPr>
            <p:ph type="sldNum" sz="quarter" idx="5"/>
          </p:nvPr>
        </p:nvSpPr>
        <p:spPr/>
        <p:txBody>
          <a:bodyPr/>
          <a:lstStyle/>
          <a:p>
            <a:fld id="{BAB3B4A8-C44F-4572-8969-C98E06B9C164}" type="slidenum">
              <a:rPr lang="en-AU" smtClean="0"/>
              <a:t>2</a:t>
            </a:fld>
            <a:endParaRPr lang="en-AU" dirty="0"/>
          </a:p>
        </p:txBody>
      </p:sp>
    </p:spTree>
    <p:extLst>
      <p:ext uri="{BB962C8B-B14F-4D97-AF65-F5344CB8AC3E}">
        <p14:creationId xmlns:p14="http://schemas.microsoft.com/office/powerpoint/2010/main" val="193776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latin typeface="Arial" panose="020B0604020202020204" pitchFamily="34" charset="0"/>
                <a:cs typeface="Arial" panose="020B0604020202020204" pitchFamily="34" charset="0"/>
              </a:rPr>
              <a:t>POTENTIAL SPEAKING NOTES for different points on the slide:</a:t>
            </a:r>
          </a:p>
          <a:p>
            <a:endParaRPr lang="en-AU" sz="1000" dirty="0">
              <a:latin typeface="Arial" panose="020B0604020202020204" pitchFamily="34" charset="0"/>
              <a:cs typeface="Arial" panose="020B0604020202020204" pitchFamily="34" charset="0"/>
            </a:endParaRPr>
          </a:p>
          <a:p>
            <a:pPr>
              <a:lnSpc>
                <a:spcPct val="107000"/>
              </a:lnSpc>
              <a:spcAft>
                <a:spcPts val="800"/>
              </a:spcAft>
            </a:pPr>
            <a:r>
              <a:rPr lang="en-AU" sz="1000" b="1" dirty="0">
                <a:latin typeface="Arial" panose="020B0604020202020204" pitchFamily="34" charset="0"/>
                <a:cs typeface="Arial" panose="020B0604020202020204" pitchFamily="34" charset="0"/>
              </a:rPr>
              <a:t>Point 1: </a:t>
            </a:r>
            <a:r>
              <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Surveys in 2006 found that 95% of Australians agreed that ‘It is important to keep historic features wherever possible when trying to improve towns and cities’. [</a:t>
            </a:r>
            <a:r>
              <a:rPr lang="en-US"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The Allen Consulting Group, 2005, </a:t>
            </a:r>
            <a:r>
              <a:rPr lang="en-US" sz="1000" i="1" dirty="0">
                <a:solidFill>
                  <a:srgbClr val="323E48"/>
                </a:solidFill>
                <a:effectLst/>
                <a:latin typeface="Arial" panose="020B0604020202020204" pitchFamily="34" charset="0"/>
                <a:ea typeface="Calibri" panose="020F0502020204030204" pitchFamily="34" charset="0"/>
                <a:cs typeface="Arial" panose="020B0604020202020204" pitchFamily="34" charset="0"/>
              </a:rPr>
              <a:t>Valuing the Priceless: the Value of Historic Heritage in Australia</a:t>
            </a:r>
            <a:r>
              <a:rPr lang="en-US"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a:t>
            </a:r>
            <a:endParaRPr lang="en-A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When similar research was focused on Victorians in 2018, it found that they overwhelmingly place a high value on the state’s heritage stock, and support stricter regulations, higher penalties and better enforcement of heritage regulations to protect it. [SGS Economics &amp; Planning, 2018, </a:t>
            </a:r>
            <a:r>
              <a:rPr lang="en-AU" sz="1000" i="1" dirty="0">
                <a:solidFill>
                  <a:srgbClr val="323E48"/>
                </a:solidFill>
                <a:effectLst/>
                <a:latin typeface="Arial" panose="020B0604020202020204" pitchFamily="34" charset="0"/>
                <a:ea typeface="Calibri" panose="020F0502020204030204" pitchFamily="34" charset="0"/>
                <a:cs typeface="Arial" panose="020B0604020202020204" pitchFamily="34" charset="0"/>
              </a:rPr>
              <a:t>The Value of Heritage</a:t>
            </a:r>
            <a:r>
              <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 [links to both reports can be found on the Heritage Council website].</a:t>
            </a:r>
          </a:p>
          <a:p>
            <a:pPr>
              <a:lnSpc>
                <a:spcPct val="107000"/>
              </a:lnSpc>
              <a:spcAft>
                <a:spcPts val="800"/>
              </a:spcAft>
            </a:pPr>
            <a:endPar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000" b="1" dirty="0">
                <a:solidFill>
                  <a:srgbClr val="323E48"/>
                </a:solidFill>
                <a:effectLst/>
                <a:latin typeface="Arial" panose="020B0604020202020204" pitchFamily="34" charset="0"/>
                <a:ea typeface="Calibri" panose="020F0502020204030204" pitchFamily="34" charset="0"/>
                <a:cs typeface="Arial" panose="020B0604020202020204" pitchFamily="34" charset="0"/>
              </a:rPr>
              <a:t>Point 2: </a:t>
            </a:r>
            <a:r>
              <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In addition, heritage buildings, precincts and sites are often keystones for the much-vaunted “sense of place” and the unique character of our cities, towns and localities, informing community identity and a sense of local pride. </a:t>
            </a:r>
            <a:endParaRPr lang="en-A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AU" sz="1000" dirty="0">
                <a:solidFill>
                  <a:srgbClr val="323E48"/>
                </a:solidFill>
                <a:effectLst/>
                <a:latin typeface="Arial" panose="020B0604020202020204" pitchFamily="34" charset="0"/>
                <a:ea typeface="Calibri" panose="020F0502020204030204" pitchFamily="34" charset="0"/>
                <a:cs typeface="Arial" panose="020B0604020202020204" pitchFamily="34" charset="0"/>
              </a:rPr>
              <a:t>There is also a growing research base that demonstrates that caring for heritage places and taking part in cultural heritage activities can generate environmental, economic and social benefits. [e.g., see Kate Clarke’s 2011 essay ‘Only Connect’, at https://www.dcceew.gov.au/parks-heritage/heritage/australian-heritage-strategy/past-consultation/comissioned-essays]</a:t>
            </a:r>
            <a:endParaRPr lang="en-AU" sz="1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B3B4A8-C44F-4572-8969-C98E06B9C164}" type="slidenum">
              <a:rPr lang="en-AU" smtClean="0"/>
              <a:t>3</a:t>
            </a:fld>
            <a:endParaRPr lang="en-AU" dirty="0"/>
          </a:p>
        </p:txBody>
      </p:sp>
    </p:spTree>
    <p:extLst>
      <p:ext uri="{BB962C8B-B14F-4D97-AF65-F5344CB8AC3E}">
        <p14:creationId xmlns:p14="http://schemas.microsoft.com/office/powerpoint/2010/main" val="177788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AU" sz="1000" b="1" kern="1200" dirty="0">
                <a:solidFill>
                  <a:schemeClr val="tx1"/>
                </a:solidFill>
                <a:latin typeface="Arial" panose="020B0604020202020204" pitchFamily="34" charset="0"/>
                <a:ea typeface="+mn-ea"/>
                <a:cs typeface="Arial" panose="020B0604020202020204" pitchFamily="34" charset="0"/>
              </a:rPr>
              <a:t>NOTES: you can swap this out for the next slide (slide 4) if this is showing too much information.</a:t>
            </a:r>
          </a:p>
          <a:p>
            <a:endParaRPr lang="en-AU" sz="1000" b="1" dirty="0">
              <a:latin typeface="Arial" panose="020B0604020202020204" pitchFamily="34" charset="0"/>
              <a:cs typeface="Arial" panose="020B0604020202020204" pitchFamily="34" charset="0"/>
            </a:endParaRPr>
          </a:p>
          <a:p>
            <a:r>
              <a:rPr lang="en-AU" sz="1000" b="0" dirty="0">
                <a:latin typeface="Arial" panose="020B0604020202020204" pitchFamily="34" charset="0"/>
                <a:cs typeface="Arial" panose="020B0604020202020204" pitchFamily="34" charset="0"/>
              </a:rPr>
              <a:t>This image, which provides context for the heritage system as a whole, is one of four posters in the publicly available Heritage Information Pack produced by the Heritage Council (heritagecouncil.vic.gov.au/heritage-protection/heritage_info_pack/). The pack is made up of an animation, four posters and four pamphlets on the following topics:</a:t>
            </a:r>
          </a:p>
          <a:p>
            <a:pPr marL="171450" indent="-171450">
              <a:buFont typeface="Arial" panose="020B0604020202020204" pitchFamily="34" charset="0"/>
              <a:buChar char="•"/>
            </a:pPr>
            <a:r>
              <a:rPr lang="en-AU" sz="1000" b="0" dirty="0">
                <a:latin typeface="Arial" panose="020B0604020202020204" pitchFamily="34" charset="0"/>
                <a:cs typeface="Arial" panose="020B0604020202020204" pitchFamily="34" charset="0"/>
              </a:rPr>
              <a:t>What is heritage?</a:t>
            </a:r>
          </a:p>
          <a:p>
            <a:pPr marL="171450" indent="-171450">
              <a:buFont typeface="Arial" panose="020B0604020202020204" pitchFamily="34" charset="0"/>
              <a:buChar char="•"/>
            </a:pPr>
            <a:r>
              <a:rPr lang="en-AU" sz="1000" b="0" dirty="0">
                <a:latin typeface="Arial" panose="020B0604020202020204" pitchFamily="34" charset="0"/>
                <a:cs typeface="Arial" panose="020B0604020202020204" pitchFamily="34" charset="0"/>
              </a:rPr>
              <a:t>Why do we protect heritage?</a:t>
            </a:r>
          </a:p>
          <a:p>
            <a:pPr marL="171450" indent="-171450">
              <a:buFont typeface="Arial" panose="020B0604020202020204" pitchFamily="34" charset="0"/>
              <a:buChar char="•"/>
            </a:pPr>
            <a:r>
              <a:rPr lang="en-AU" sz="1000" b="0" dirty="0">
                <a:latin typeface="Arial" panose="020B0604020202020204" pitchFamily="34" charset="0"/>
                <a:cs typeface="Arial" panose="020B0604020202020204" pitchFamily="34" charset="0"/>
              </a:rPr>
              <a:t>The Heritage Protection System</a:t>
            </a:r>
          </a:p>
          <a:p>
            <a:pPr marL="171450" indent="-171450">
              <a:buFont typeface="Arial" panose="020B0604020202020204" pitchFamily="34" charset="0"/>
              <a:buChar char="•"/>
            </a:pPr>
            <a:r>
              <a:rPr lang="en-AU" sz="1000" b="0" dirty="0">
                <a:latin typeface="Arial" panose="020B0604020202020204" pitchFamily="34" charset="0"/>
                <a:cs typeface="Arial" panose="020B0604020202020204" pitchFamily="34" charset="0"/>
              </a:rPr>
              <a:t>What is your role in heritage protection?</a:t>
            </a:r>
          </a:p>
          <a:p>
            <a:pPr marL="0" indent="0">
              <a:buFont typeface="Arial" panose="020B0604020202020204" pitchFamily="34" charset="0"/>
              <a:buNone/>
            </a:pPr>
            <a:r>
              <a:rPr lang="en-AU" sz="1000" b="0" dirty="0">
                <a:latin typeface="Arial" panose="020B0604020202020204" pitchFamily="34" charset="0"/>
                <a:cs typeface="Arial" panose="020B0604020202020204" pitchFamily="34" charset="0"/>
              </a:rPr>
              <a:t>The posters and pamphlets are available as online PDFs or print-ready files.</a:t>
            </a:r>
          </a:p>
          <a:p>
            <a:endParaRPr lang="en-AU" b="1" dirty="0"/>
          </a:p>
        </p:txBody>
      </p:sp>
      <p:sp>
        <p:nvSpPr>
          <p:cNvPr id="4" name="Slide Number Placeholder 3"/>
          <p:cNvSpPr>
            <a:spLocks noGrp="1"/>
          </p:cNvSpPr>
          <p:nvPr>
            <p:ph type="sldNum" sz="quarter" idx="5"/>
          </p:nvPr>
        </p:nvSpPr>
        <p:spPr/>
        <p:txBody>
          <a:bodyPr/>
          <a:lstStyle/>
          <a:p>
            <a:fld id="{BAB3B4A8-C44F-4572-8969-C98E06B9C164}" type="slidenum">
              <a:rPr lang="en-AU" smtClean="0"/>
              <a:t>4</a:t>
            </a:fld>
            <a:endParaRPr lang="en-AU" dirty="0"/>
          </a:p>
        </p:txBody>
      </p:sp>
    </p:spTree>
    <p:extLst>
      <p:ext uri="{BB962C8B-B14F-4D97-AF65-F5344CB8AC3E}">
        <p14:creationId xmlns:p14="http://schemas.microsoft.com/office/powerpoint/2010/main" val="110994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Arial" panose="020B0604020202020204" pitchFamily="34" charset="0"/>
                <a:cs typeface="Arial" panose="020B0604020202020204" pitchFamily="34" charset="0"/>
              </a:rPr>
              <a:t>NOTES: you might prefer to use this slide instead of the previous one. </a:t>
            </a:r>
            <a:r>
              <a:rPr lang="en-AU" sz="1000" b="0" dirty="0">
                <a:latin typeface="Arial" panose="020B0604020202020204" pitchFamily="34" charset="0"/>
                <a:cs typeface="Arial" panose="020B0604020202020204" pitchFamily="34" charset="0"/>
              </a:rPr>
              <a:t>This is an extract from the table on page 3 of the guidance document </a:t>
            </a:r>
            <a:r>
              <a:rPr lang="en-AU" sz="1000" b="0" i="1" dirty="0">
                <a:latin typeface="Arial" panose="020B0604020202020204" pitchFamily="34" charset="0"/>
                <a:cs typeface="Arial" panose="020B0604020202020204" pitchFamily="34" charset="0"/>
              </a:rPr>
              <a:t>Local government’s role in heritage protection – an introduction for councillors </a:t>
            </a:r>
            <a:r>
              <a:rPr lang="en-AU" sz="1000" b="0" dirty="0">
                <a:latin typeface="Arial" panose="020B0604020202020204" pitchFamily="34" charset="0"/>
                <a:cs typeface="Arial" panose="020B0604020202020204" pitchFamily="34" charset="0"/>
              </a:rPr>
              <a:t>produced by the Heritage Council of Victoria in partnership with the Municipal Association of Victoria (MAV), and which can be accessed by councillors on the MAV website at </a:t>
            </a:r>
            <a:r>
              <a:rPr lang="en-AU"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https://www.mav.asn.au/what-we-do/policy-advocacy/planning-building</a:t>
            </a:r>
            <a:endParaRPr lang="en-AU" sz="1000" b="0" dirty="0">
              <a:latin typeface="Arial" panose="020B0604020202020204" pitchFamily="34" charset="0"/>
              <a:cs typeface="Arial" panose="020B0604020202020204" pitchFamily="34" charset="0"/>
            </a:endParaRPr>
          </a:p>
          <a:p>
            <a:endParaRPr lang="en-AU" sz="1000" b="0" i="0" u="none" strike="noStrike" baseline="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b="1" dirty="0">
                <a:latin typeface="Arial" panose="020B0604020202020204" pitchFamily="34" charset="0"/>
                <a:cs typeface="Arial" panose="020B0604020202020204" pitchFamily="34" charset="0"/>
              </a:rPr>
              <a:t>POTENTIAL SPEAKING NOTES for different points on the slide:</a:t>
            </a:r>
          </a:p>
          <a:p>
            <a:pPr marL="171450" indent="-171450">
              <a:buFont typeface="Arial" panose="020B0604020202020204" pitchFamily="34" charset="0"/>
              <a:buChar char="•"/>
            </a:pPr>
            <a:r>
              <a:rPr lang="en-AU" sz="1000" b="0" i="0" u="none" strike="noStrike" baseline="0" dirty="0">
                <a:solidFill>
                  <a:srgbClr val="000000"/>
                </a:solidFill>
                <a:latin typeface="Arial" panose="020B0604020202020204" pitchFamily="34" charset="0"/>
                <a:cs typeface="Arial" panose="020B0604020202020204" pitchFamily="34" charset="0"/>
              </a:rPr>
              <a:t>Heritage in Victoria is primarily managed under three Acts. The </a:t>
            </a:r>
            <a:r>
              <a:rPr lang="en-AU" sz="1000" b="0" i="1" u="none" strike="noStrike" baseline="0" dirty="0">
                <a:solidFill>
                  <a:srgbClr val="000000"/>
                </a:solidFill>
                <a:latin typeface="Arial" panose="020B0604020202020204" pitchFamily="34" charset="0"/>
                <a:cs typeface="Arial" panose="020B0604020202020204" pitchFamily="34" charset="0"/>
              </a:rPr>
              <a:t>Aboriginal Heritage Act 2006</a:t>
            </a:r>
            <a:r>
              <a:rPr lang="en-AU" sz="1000" b="0" i="0" u="none" strike="noStrike" baseline="0" dirty="0">
                <a:solidFill>
                  <a:srgbClr val="000000"/>
                </a:solidFill>
                <a:latin typeface="Arial" panose="020B0604020202020204" pitchFamily="34" charset="0"/>
                <a:cs typeface="Arial" panose="020B0604020202020204" pitchFamily="34" charset="0"/>
              </a:rPr>
              <a:t>, the </a:t>
            </a:r>
            <a:r>
              <a:rPr lang="en-AU" sz="1000" b="0" i="1" u="none" strike="noStrike" baseline="0" dirty="0">
                <a:solidFill>
                  <a:srgbClr val="000000"/>
                </a:solidFill>
                <a:latin typeface="Arial" panose="020B0604020202020204" pitchFamily="34" charset="0"/>
                <a:cs typeface="Arial" panose="020B0604020202020204" pitchFamily="34" charset="0"/>
              </a:rPr>
              <a:t>Planning and Environment Act 1987 </a:t>
            </a:r>
            <a:r>
              <a:rPr lang="en-AU" sz="1000" b="0" i="0" u="none" strike="noStrike" baseline="0" dirty="0">
                <a:solidFill>
                  <a:srgbClr val="000000"/>
                </a:solidFill>
                <a:latin typeface="Arial" panose="020B0604020202020204" pitchFamily="34" charset="0"/>
                <a:cs typeface="Arial" panose="020B0604020202020204" pitchFamily="34" charset="0"/>
              </a:rPr>
              <a:t>and the recently updated </a:t>
            </a:r>
            <a:r>
              <a:rPr lang="en-AU" sz="1000" b="0" i="1" u="none" strike="noStrike" baseline="0" dirty="0">
                <a:solidFill>
                  <a:srgbClr val="000000"/>
                </a:solidFill>
                <a:latin typeface="Arial" panose="020B0604020202020204" pitchFamily="34" charset="0"/>
                <a:cs typeface="Arial" panose="020B0604020202020204" pitchFamily="34" charset="0"/>
              </a:rPr>
              <a:t>Heritage Act 2017 </a:t>
            </a:r>
            <a:r>
              <a:rPr lang="en-AU" sz="1000" b="0" i="0" u="none" strike="noStrike" baseline="0" dirty="0">
                <a:solidFill>
                  <a:srgbClr val="000000"/>
                </a:solidFill>
                <a:latin typeface="Arial" panose="020B0604020202020204" pitchFamily="34" charset="0"/>
                <a:cs typeface="Arial" panose="020B0604020202020204" pitchFamily="34" charset="0"/>
              </a:rPr>
              <a:t>(originally 1995).</a:t>
            </a:r>
          </a:p>
          <a:p>
            <a:pPr marL="171450" indent="-171450">
              <a:buFont typeface="Arial" panose="020B0604020202020204" pitchFamily="34" charset="0"/>
              <a:buChar char="•"/>
            </a:pPr>
            <a:r>
              <a:rPr lang="en-AU" sz="1000" b="0" i="0" u="none" strike="noStrike" baseline="0" dirty="0">
                <a:solidFill>
                  <a:srgbClr val="000000"/>
                </a:solidFill>
                <a:latin typeface="Arial" panose="020B0604020202020204" pitchFamily="34" charset="0"/>
                <a:cs typeface="Arial" panose="020B0604020202020204" pitchFamily="34" charset="0"/>
              </a:rPr>
              <a:t>Different governing bodies are responsible for different types of heritage protection, but councils have responsibility for heritage protection under the Planning and Environment Act. They also need to be aware of the Aboriginal heritage in their municipality as well as state-listed sites in the Victorian Heritage Register and historic archaeological sites listed in the Victorian Heritage Inventory.</a:t>
            </a:r>
            <a:endParaRPr lang="en-AU"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AB3B4A8-C44F-4572-8969-C98E06B9C164}" type="slidenum">
              <a:rPr lang="en-AU" smtClean="0"/>
              <a:t>5</a:t>
            </a:fld>
            <a:endParaRPr lang="en-AU" dirty="0"/>
          </a:p>
        </p:txBody>
      </p:sp>
    </p:spTree>
    <p:extLst>
      <p:ext uri="{BB962C8B-B14F-4D97-AF65-F5344CB8AC3E}">
        <p14:creationId xmlns:p14="http://schemas.microsoft.com/office/powerpoint/2010/main" val="385304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pPr marL="0" indent="0">
              <a:buNone/>
            </a:pPr>
            <a:r>
              <a:rPr lang="en-AU" sz="1000" b="1" dirty="0">
                <a:latin typeface="Arial" panose="020B0604020202020204" pitchFamily="34" charset="0"/>
                <a:cs typeface="Arial" panose="020B0604020202020204" pitchFamily="34" charset="0"/>
              </a:rPr>
              <a:t>NOTES: </a:t>
            </a:r>
            <a:r>
              <a:rPr lang="en-AU" sz="1000" b="0" dirty="0">
                <a:latin typeface="Arial" panose="020B0604020202020204" pitchFamily="34" charset="0"/>
                <a:cs typeface="Arial" panose="020B0604020202020204" pitchFamily="34" charset="0"/>
              </a:rPr>
              <a:t>This slide is to give a one-page snapshot of the key statistics for your municipality. It might work better in a tabular format depending on the amount of information you have to convey.</a:t>
            </a:r>
          </a:p>
          <a:p>
            <a:pPr marL="0" indent="0">
              <a:buNone/>
            </a:pPr>
            <a:endParaRPr lang="en-AU" sz="1000" b="0" dirty="0">
              <a:latin typeface="Arial" panose="020B0604020202020204" pitchFamily="34" charset="0"/>
              <a:cs typeface="Arial" panose="020B0604020202020204" pitchFamily="34" charset="0"/>
            </a:endParaRPr>
          </a:p>
          <a:p>
            <a:pPr marL="0" indent="0">
              <a:buNone/>
            </a:pPr>
            <a:r>
              <a:rPr lang="en-AU" sz="1000" b="1" dirty="0">
                <a:latin typeface="Arial" panose="020B0604020202020204" pitchFamily="34" charset="0"/>
                <a:cs typeface="Arial" panose="020B0604020202020204" pitchFamily="34" charset="0"/>
              </a:rPr>
              <a:t>When discussing </a:t>
            </a:r>
            <a:r>
              <a:rPr lang="en-AU" sz="1000" b="1" dirty="0">
                <a:effectLst/>
                <a:latin typeface="Arial" panose="020B0604020202020204" pitchFamily="34" charset="0"/>
                <a:ea typeface="Calibri" panose="020F0502020204030204" pitchFamily="34" charset="0"/>
                <a:cs typeface="Arial" panose="020B0604020202020204" pitchFamily="34" charset="0"/>
              </a:rPr>
              <a:t>how much of what is heritage-listed is council-owned make the point that the council can lead by example in showing good management of its own heritage assets.</a:t>
            </a:r>
            <a:endParaRPr lang="en-AU"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AB3B4A8-C44F-4572-8969-C98E06B9C164}" type="slidenum">
              <a:rPr lang="en-AU" smtClean="0"/>
              <a:t>6</a:t>
            </a:fld>
            <a:endParaRPr lang="en-AU" dirty="0"/>
          </a:p>
        </p:txBody>
      </p:sp>
    </p:spTree>
    <p:extLst>
      <p:ext uri="{BB962C8B-B14F-4D97-AF65-F5344CB8AC3E}">
        <p14:creationId xmlns:p14="http://schemas.microsoft.com/office/powerpoint/2010/main" val="170082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latin typeface="Arial" panose="020B0604020202020204" pitchFamily="34" charset="0"/>
                <a:cs typeface="Arial" panose="020B0604020202020204" pitchFamily="34" charset="0"/>
              </a:rPr>
              <a:t>NOTES: Take the opportunity to speak positively about what the council has done and why this is of value.</a:t>
            </a:r>
          </a:p>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If the council does not have a heritage strategy, consider taking the opportunity on this slide to speak about why such a document is useful: i.e. it identifies in </a:t>
            </a:r>
            <a:r>
              <a:rPr lang="en-AU" sz="1000" u="none" dirty="0">
                <a:latin typeface="Arial" panose="020B0604020202020204" pitchFamily="34" charset="0"/>
                <a:cs typeface="Arial" panose="020B0604020202020204" pitchFamily="34" charset="0"/>
              </a:rPr>
              <a:t>one </a:t>
            </a:r>
            <a:r>
              <a:rPr lang="en-AU" sz="1000" u="sng" dirty="0">
                <a:latin typeface="Arial" panose="020B0604020202020204" pitchFamily="34" charset="0"/>
                <a:cs typeface="Arial" panose="020B0604020202020204" pitchFamily="34" charset="0"/>
              </a:rPr>
              <a:t>whole-of-council document </a:t>
            </a:r>
            <a:r>
              <a:rPr lang="en-AU" sz="1000" dirty="0">
                <a:latin typeface="Arial" panose="020B0604020202020204" pitchFamily="34" charset="0"/>
                <a:cs typeface="Arial" panose="020B0604020202020204" pitchFamily="34" charset="0"/>
              </a:rPr>
              <a:t>what is known (themes, places of importance/ value to area and why) and where the gaps are, and provides a forward plan for how these will be addressed. This also makes it easier for this information to be carried into related documents such as the council’s Strategic or Business Plan.</a:t>
            </a:r>
          </a:p>
          <a:p>
            <a:endParaRPr lang="en-AU" dirty="0"/>
          </a:p>
          <a:p>
            <a:endParaRPr lang="en-AU" dirty="0"/>
          </a:p>
        </p:txBody>
      </p:sp>
      <p:sp>
        <p:nvSpPr>
          <p:cNvPr id="4" name="Slide Number Placeholder 3"/>
          <p:cNvSpPr>
            <a:spLocks noGrp="1"/>
          </p:cNvSpPr>
          <p:nvPr>
            <p:ph type="sldNum" sz="quarter" idx="5"/>
          </p:nvPr>
        </p:nvSpPr>
        <p:spPr/>
        <p:txBody>
          <a:bodyPr/>
          <a:lstStyle/>
          <a:p>
            <a:fld id="{BAB3B4A8-C44F-4572-8969-C98E06B9C164}" type="slidenum">
              <a:rPr lang="en-AU" smtClean="0"/>
              <a:t>7</a:t>
            </a:fld>
            <a:endParaRPr lang="en-AU" dirty="0"/>
          </a:p>
        </p:txBody>
      </p:sp>
    </p:spTree>
    <p:extLst>
      <p:ext uri="{BB962C8B-B14F-4D97-AF65-F5344CB8AC3E}">
        <p14:creationId xmlns:p14="http://schemas.microsoft.com/office/powerpoint/2010/main" val="415153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b="1" dirty="0">
                <a:latin typeface="Arial" panose="020B0604020202020204" pitchFamily="34" charset="0"/>
                <a:cs typeface="Arial" panose="020B0604020202020204" pitchFamily="34" charset="0"/>
              </a:rPr>
              <a:t>NOTES: When filling this in consider highlighting the following:</a:t>
            </a:r>
          </a:p>
          <a:p>
            <a:pPr marL="171450" indent="-171450">
              <a:buFont typeface="Arial" panose="020B0604020202020204" pitchFamily="34" charset="0"/>
              <a:buChar char="•"/>
            </a:pPr>
            <a:r>
              <a:rPr lang="en-AU" sz="1000" kern="1200" dirty="0">
                <a:solidFill>
                  <a:schemeClr val="tx1"/>
                </a:solidFill>
                <a:effectLst/>
                <a:latin typeface="Arial" panose="020B0604020202020204" pitchFamily="34" charset="0"/>
                <a:cs typeface="Arial" panose="020B0604020202020204" pitchFamily="34" charset="0"/>
              </a:rPr>
              <a:t>If you don’t have a Thematic Environment History make sure any discussion regarding potential themes / heritage / gaps is authoritative/qualified, e.g. you can look to what is in the Overlay in your area to </a:t>
            </a:r>
            <a:r>
              <a:rPr lang="en-AU" sz="1000" kern="1200">
                <a:solidFill>
                  <a:schemeClr val="tx1"/>
                </a:solidFill>
                <a:effectLst/>
                <a:latin typeface="Arial" panose="020B0604020202020204" pitchFamily="34" charset="0"/>
                <a:cs typeface="Arial" panose="020B0604020202020204" pitchFamily="34" charset="0"/>
              </a:rPr>
              <a:t>help you say </a:t>
            </a:r>
            <a:r>
              <a:rPr lang="en-AU" sz="1000" kern="1200" dirty="0">
                <a:solidFill>
                  <a:schemeClr val="tx1"/>
                </a:solidFill>
                <a:effectLst/>
                <a:latin typeface="Arial" panose="020B0604020202020204" pitchFamily="34" charset="0"/>
                <a:cs typeface="Arial" panose="020B0604020202020204" pitchFamily="34" charset="0"/>
              </a:rPr>
              <a:t>something on this topic.</a:t>
            </a:r>
          </a:p>
          <a:p>
            <a:pPr marL="171450" indent="-171450">
              <a:buFont typeface="Arial" panose="020B0604020202020204" pitchFamily="34" charset="0"/>
              <a:buChar char="•"/>
            </a:pPr>
            <a:r>
              <a:rPr lang="en-AU" sz="1000" kern="1200" dirty="0">
                <a:solidFill>
                  <a:schemeClr val="tx1"/>
                </a:solidFill>
                <a:effectLst/>
                <a:latin typeface="Arial" panose="020B0604020202020204" pitchFamily="34" charset="0"/>
                <a:cs typeface="Arial" panose="020B0604020202020204" pitchFamily="34" charset="0"/>
              </a:rPr>
              <a:t>What are the important key historic periods in your area?</a:t>
            </a:r>
          </a:p>
          <a:p>
            <a:pPr marL="171450" indent="-171450">
              <a:buFont typeface="Arial" panose="020B0604020202020204" pitchFamily="34" charset="0"/>
              <a:buChar char="•"/>
            </a:pPr>
            <a:r>
              <a:rPr lang="en-AU" sz="1000" kern="1200" dirty="0">
                <a:solidFill>
                  <a:schemeClr val="tx1"/>
                </a:solidFill>
                <a:effectLst/>
                <a:latin typeface="Arial" panose="020B0604020202020204" pitchFamily="34" charset="0"/>
                <a:cs typeface="Arial" panose="020B0604020202020204" pitchFamily="34" charset="0"/>
              </a:rPr>
              <a:t>Is there a part of your council that shows this particularly well? (e.g. streetscapes)?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000" dirty="0">
                <a:effectLst/>
                <a:latin typeface="Arial" panose="020B0604020202020204" pitchFamily="34" charset="0"/>
                <a:ea typeface="Calibri" panose="020F0502020204030204" pitchFamily="34" charset="0"/>
                <a:cs typeface="Arial" panose="020B0604020202020204" pitchFamily="34" charset="0"/>
              </a:rPr>
              <a:t>21 councils in Victoria will also need to consider the particular provision (Clause 52.33) in the planning scheme that protects pre-1940 dry stone walls.</a:t>
            </a:r>
          </a:p>
          <a:p>
            <a:pPr marL="0" indent="0">
              <a:buFont typeface="Arial" panose="020B0604020202020204" pitchFamily="34" charset="0"/>
              <a:buNone/>
            </a:pPr>
            <a:endParaRPr lang="en-AU" sz="1000" b="0" dirty="0">
              <a:highlight>
                <a:srgbClr val="FFFF00"/>
              </a:highlight>
              <a:latin typeface="Arial" panose="020B0604020202020204" pitchFamily="34" charset="0"/>
              <a:cs typeface="Arial" panose="020B0604020202020204" pitchFamily="34" charset="0"/>
            </a:endParaRPr>
          </a:p>
          <a:p>
            <a:endParaRPr lang="en-AU" b="1" dirty="0">
              <a:highlight>
                <a:srgbClr val="FFFF00"/>
              </a:highlight>
            </a:endParaRPr>
          </a:p>
        </p:txBody>
      </p:sp>
      <p:sp>
        <p:nvSpPr>
          <p:cNvPr id="4" name="Slide Number Placeholder 3"/>
          <p:cNvSpPr>
            <a:spLocks noGrp="1"/>
          </p:cNvSpPr>
          <p:nvPr>
            <p:ph type="sldNum" sz="quarter" idx="5"/>
          </p:nvPr>
        </p:nvSpPr>
        <p:spPr/>
        <p:txBody>
          <a:bodyPr/>
          <a:lstStyle/>
          <a:p>
            <a:fld id="{BAB3B4A8-C44F-4572-8969-C98E06B9C164}" type="slidenum">
              <a:rPr lang="en-AU" smtClean="0"/>
              <a:t>8</a:t>
            </a:fld>
            <a:endParaRPr lang="en-AU" dirty="0"/>
          </a:p>
        </p:txBody>
      </p:sp>
    </p:spTree>
    <p:extLst>
      <p:ext uri="{BB962C8B-B14F-4D97-AF65-F5344CB8AC3E}">
        <p14:creationId xmlns:p14="http://schemas.microsoft.com/office/powerpoint/2010/main" val="300177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BAB3B4A8-C44F-4572-8969-C98E06B9C164}" type="slidenum">
              <a:rPr lang="en-AU" smtClean="0"/>
              <a:t>9</a:t>
            </a:fld>
            <a:endParaRPr lang="en-AU" dirty="0"/>
          </a:p>
        </p:txBody>
      </p:sp>
    </p:spTree>
    <p:extLst>
      <p:ext uri="{BB962C8B-B14F-4D97-AF65-F5344CB8AC3E}">
        <p14:creationId xmlns:p14="http://schemas.microsoft.com/office/powerpoint/2010/main" val="253673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207377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425044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87926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301999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122263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376042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250834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47544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339609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259252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B8766-386F-4ED4-9617-AEADA7475125}" type="datetimeFigureOut">
              <a:rPr lang="en-AU" smtClean="0"/>
              <a:t>22/02/2023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DA2BE5C-23BB-44A0-9422-028D638195D9}" type="slidenum">
              <a:rPr lang="en-AU" smtClean="0"/>
              <a:t>‹#›</a:t>
            </a:fld>
            <a:endParaRPr lang="en-AU" dirty="0"/>
          </a:p>
        </p:txBody>
      </p:sp>
    </p:spTree>
    <p:extLst>
      <p:ext uri="{BB962C8B-B14F-4D97-AF65-F5344CB8AC3E}">
        <p14:creationId xmlns:p14="http://schemas.microsoft.com/office/powerpoint/2010/main" val="179688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B8766-386F-4ED4-9617-AEADA7475125}" type="datetimeFigureOut">
              <a:rPr lang="en-AU" smtClean="0"/>
              <a:t>22/02/2023</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A2BE5C-23BB-44A0-9422-028D638195D9}" type="slidenum">
              <a:rPr lang="en-AU" smtClean="0"/>
              <a:t>‹#›</a:t>
            </a:fld>
            <a:endParaRPr lang="en-AU" dirty="0"/>
          </a:p>
        </p:txBody>
      </p:sp>
      <p:sp>
        <p:nvSpPr>
          <p:cNvPr id="8" name="MSIPCMContentMarking" descr="{&quot;HashCode&quot;:-1264680268,&quot;Placement&quot;:&quot;Footer&quot;,&quot;Top&quot;:516.65155,&quot;Left&quot;:326.046448,&quot;SlideWidth&quot;:720,&quot;SlideHeight&quot;:540}">
            <a:extLst>
              <a:ext uri="{FF2B5EF4-FFF2-40B4-BE49-F238E27FC236}">
                <a16:creationId xmlns:a16="http://schemas.microsoft.com/office/drawing/2014/main" id="{996231F4-CC65-4064-B822-00300680D3AE}"/>
              </a:ext>
            </a:extLst>
          </p:cNvPr>
          <p:cNvSpPr txBox="1"/>
          <p:nvPr userDrawn="1"/>
        </p:nvSpPr>
        <p:spPr>
          <a:xfrm>
            <a:off x="4140790" y="6617404"/>
            <a:ext cx="862419" cy="184666"/>
          </a:xfrm>
          <a:prstGeom prst="rect">
            <a:avLst/>
          </a:prstGeom>
          <a:noFill/>
        </p:spPr>
        <p:txBody>
          <a:bodyPr vert="horz" wrap="square" lIns="0" tIns="0" rIns="0" bIns="0" rtlCol="0" anchor="ctr" anchorCtr="1">
            <a:spAutoFit/>
          </a:bodyPr>
          <a:lstStyle/>
          <a:p>
            <a:pPr algn="ctr">
              <a:spcBef>
                <a:spcPts val="0"/>
              </a:spcBef>
              <a:spcAft>
                <a:spcPts val="0"/>
              </a:spcAft>
            </a:pPr>
            <a:r>
              <a:rPr lang="en-AU" sz="1200" dirty="0">
                <a:solidFill>
                  <a:schemeClr val="bg1"/>
                </a:solidFill>
                <a:latin typeface="Calibri" panose="020F0502020204030204" pitchFamily="34" charset="0"/>
              </a:rPr>
              <a:t>OFFICIAL</a:t>
            </a:r>
          </a:p>
        </p:txBody>
      </p:sp>
    </p:spTree>
    <p:extLst>
      <p:ext uri="{BB962C8B-B14F-4D97-AF65-F5344CB8AC3E}">
        <p14:creationId xmlns:p14="http://schemas.microsoft.com/office/powerpoint/2010/main" val="2581581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C97B7B-7B7D-4A90-B995-1D60C05F7D9B}"/>
              </a:ext>
            </a:extLst>
          </p:cNvPr>
          <p:cNvSpPr/>
          <p:nvPr/>
        </p:nvSpPr>
        <p:spPr>
          <a:xfrm>
            <a:off x="-10" y="0"/>
            <a:ext cx="3466212" cy="1648055"/>
          </a:xfrm>
          <a:prstGeom prst="rect">
            <a:avLst/>
          </a:prstGeom>
          <a:solidFill>
            <a:srgbClr val="AA1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pic>
        <p:nvPicPr>
          <p:cNvPr id="6" name="Picture 5">
            <a:extLst>
              <a:ext uri="{FF2B5EF4-FFF2-40B4-BE49-F238E27FC236}">
                <a16:creationId xmlns:a16="http://schemas.microsoft.com/office/drawing/2014/main" id="{A01F4D1D-4D8C-443D-A512-B1210AE442E2}"/>
              </a:ext>
            </a:extLst>
          </p:cNvPr>
          <p:cNvPicPr>
            <a:picLocks noChangeAspect="1"/>
          </p:cNvPicPr>
          <p:nvPr/>
        </p:nvPicPr>
        <p:blipFill>
          <a:blip r:embed="rId3"/>
          <a:stretch>
            <a:fillRect/>
          </a:stretch>
        </p:blipFill>
        <p:spPr>
          <a:xfrm>
            <a:off x="433896" y="340133"/>
            <a:ext cx="2467565" cy="999679"/>
          </a:xfrm>
          <a:prstGeom prst="rect">
            <a:avLst/>
          </a:prstGeom>
        </p:spPr>
      </p:pic>
      <p:sp>
        <p:nvSpPr>
          <p:cNvPr id="9" name="Title 1">
            <a:extLst>
              <a:ext uri="{FF2B5EF4-FFF2-40B4-BE49-F238E27FC236}">
                <a16:creationId xmlns:a16="http://schemas.microsoft.com/office/drawing/2014/main" id="{30C79FCF-E300-46DE-A818-BD62D639BC74}"/>
              </a:ext>
            </a:extLst>
          </p:cNvPr>
          <p:cNvSpPr>
            <a:spLocks noGrp="1"/>
          </p:cNvSpPr>
          <p:nvPr>
            <p:ph type="title"/>
          </p:nvPr>
        </p:nvSpPr>
        <p:spPr>
          <a:xfrm>
            <a:off x="3728966" y="42485"/>
            <a:ext cx="5152281" cy="797488"/>
          </a:xfrm>
        </p:spPr>
        <p:txBody>
          <a:bodyPr>
            <a:normAutofit/>
          </a:bodyPr>
          <a:lstStyle/>
          <a:p>
            <a:pPr>
              <a:lnSpc>
                <a:spcPct val="100000"/>
              </a:lnSpc>
              <a:spcBef>
                <a:spcPts val="1200"/>
              </a:spcBef>
            </a:pPr>
            <a:r>
              <a:rPr lang="en-AU" sz="2400" b="1" dirty="0">
                <a:solidFill>
                  <a:srgbClr val="AA1E2E"/>
                </a:solidFill>
                <a:latin typeface="Georgia" panose="02040502050405020303" pitchFamily="18" charset="0"/>
                <a:cs typeface="Arial" panose="020B0604020202020204" pitchFamily="34" charset="0"/>
              </a:rPr>
              <a:t>Heritage in your municipality</a:t>
            </a:r>
            <a:endParaRPr lang="en-AU" sz="2400" b="1" dirty="0">
              <a:solidFill>
                <a:srgbClr val="323E48"/>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4135837-2C97-4813-87E9-D1316BB4ACE8}"/>
              </a:ext>
            </a:extLst>
          </p:cNvPr>
          <p:cNvSpPr txBox="1"/>
          <p:nvPr/>
        </p:nvSpPr>
        <p:spPr>
          <a:xfrm>
            <a:off x="3728966" y="786740"/>
            <a:ext cx="5152281" cy="707886"/>
          </a:xfrm>
          <a:prstGeom prst="rect">
            <a:avLst/>
          </a:prstGeom>
          <a:noFill/>
        </p:spPr>
        <p:txBody>
          <a:bodyPr wrap="square" rtlCol="0">
            <a:spAutoFit/>
          </a:bodyPr>
          <a:lstStyle/>
          <a:p>
            <a:r>
              <a:rPr lang="en-AU" sz="2000" b="1" dirty="0">
                <a:solidFill>
                  <a:srgbClr val="323E48"/>
                </a:solidFill>
                <a:latin typeface="Arial" panose="020B0604020202020204" pitchFamily="34" charset="0"/>
                <a:cs typeface="Arial" panose="020B0604020202020204" pitchFamily="34" charset="0"/>
              </a:rPr>
              <a:t>Councillor / Executive staff briefing template instructions</a:t>
            </a:r>
            <a:endParaRPr lang="en-AU" sz="2000" dirty="0"/>
          </a:p>
        </p:txBody>
      </p:sp>
      <p:sp>
        <p:nvSpPr>
          <p:cNvPr id="11" name="Content Placeholder 2">
            <a:extLst>
              <a:ext uri="{FF2B5EF4-FFF2-40B4-BE49-F238E27FC236}">
                <a16:creationId xmlns:a16="http://schemas.microsoft.com/office/drawing/2014/main" id="{83FF4554-F196-4495-889F-650B8BDA460C}"/>
              </a:ext>
            </a:extLst>
          </p:cNvPr>
          <p:cNvSpPr txBox="1">
            <a:spLocks/>
          </p:cNvSpPr>
          <p:nvPr/>
        </p:nvSpPr>
        <p:spPr>
          <a:xfrm>
            <a:off x="3728965" y="1648055"/>
            <a:ext cx="4989733" cy="45289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AU" sz="2000" b="1" dirty="0">
                <a:solidFill>
                  <a:srgbClr val="323E48"/>
                </a:solidFill>
                <a:latin typeface="Arial" panose="020B0604020202020204" pitchFamily="34" charset="0"/>
                <a:cs typeface="Arial" panose="020B0604020202020204" pitchFamily="34" charset="0"/>
              </a:rPr>
              <a:t>Using this document:</a:t>
            </a:r>
          </a:p>
          <a:p>
            <a:pPr>
              <a:lnSpc>
                <a:spcPct val="120000"/>
              </a:lnSpc>
            </a:pPr>
            <a:r>
              <a:rPr lang="en-AU" sz="1800" dirty="0">
                <a:solidFill>
                  <a:srgbClr val="323E48"/>
                </a:solidFill>
                <a:latin typeface="Arial" panose="020B0604020202020204" pitchFamily="34" charset="0"/>
                <a:cs typeface="Arial" panose="020B0604020202020204" pitchFamily="34" charset="0"/>
              </a:rPr>
              <a:t>This document has been created by the Heritage Council of Victoria’s Local Government Specialist Committee to assist council heritage officers/planners when briefing new councillors or executive staff about the heritage in their municipality.</a:t>
            </a:r>
          </a:p>
          <a:p>
            <a:pPr>
              <a:lnSpc>
                <a:spcPct val="120000"/>
              </a:lnSpc>
            </a:pPr>
            <a:r>
              <a:rPr lang="en-AU" sz="1800" dirty="0">
                <a:solidFill>
                  <a:srgbClr val="323E48"/>
                </a:solidFill>
                <a:latin typeface="Arial" panose="020B0604020202020204" pitchFamily="34" charset="0"/>
                <a:cs typeface="Arial" panose="020B0604020202020204" pitchFamily="34" charset="0"/>
              </a:rPr>
              <a:t>The slides are ‘plain/unformatted’ so that the content can be copied into your specific council presentation templates.</a:t>
            </a:r>
          </a:p>
          <a:p>
            <a:pPr>
              <a:lnSpc>
                <a:spcPct val="120000"/>
              </a:lnSpc>
            </a:pPr>
            <a:r>
              <a:rPr lang="en-AU" sz="1800" dirty="0">
                <a:solidFill>
                  <a:srgbClr val="323E48"/>
                </a:solidFill>
                <a:latin typeface="Arial" panose="020B0604020202020204" pitchFamily="34" charset="0"/>
                <a:cs typeface="Arial" panose="020B0604020202020204" pitchFamily="34" charset="0"/>
              </a:rPr>
              <a:t>Slides have been kept to the minimum as we understand briefings are typically 15–20 minutes in length.</a:t>
            </a:r>
          </a:p>
          <a:p>
            <a:pPr>
              <a:lnSpc>
                <a:spcPct val="120000"/>
              </a:lnSpc>
            </a:pPr>
            <a:r>
              <a:rPr lang="en-AU" sz="1800" dirty="0">
                <a:solidFill>
                  <a:srgbClr val="323E48"/>
                </a:solidFill>
                <a:latin typeface="Arial" panose="020B0604020202020204" pitchFamily="34" charset="0"/>
                <a:cs typeface="Arial" panose="020B0604020202020204" pitchFamily="34" charset="0"/>
              </a:rPr>
              <a:t>The structure and content ideas (including the text in the ‘Notes’ fields) are suggestions only – feel free to adjust to suit the needs of your council and the key messages you want to convey. </a:t>
            </a:r>
          </a:p>
          <a:p>
            <a:pPr>
              <a:lnSpc>
                <a:spcPct val="120000"/>
              </a:lnSpc>
            </a:pPr>
            <a:r>
              <a:rPr lang="en-AU" sz="1800" dirty="0">
                <a:solidFill>
                  <a:srgbClr val="323E48"/>
                </a:solidFill>
                <a:latin typeface="Arial" panose="020B0604020202020204" pitchFamily="34" charset="0"/>
                <a:cs typeface="Arial" panose="020B0604020202020204" pitchFamily="34" charset="0"/>
              </a:rPr>
              <a:t>We suggest using at least one image of the heritage in your area on each slide, to assist in building familiarity and enthusiasm.</a:t>
            </a:r>
          </a:p>
        </p:txBody>
      </p:sp>
      <p:pic>
        <p:nvPicPr>
          <p:cNvPr id="1026" name="Picture 2">
            <a:extLst>
              <a:ext uri="{FF2B5EF4-FFF2-40B4-BE49-F238E27FC236}">
                <a16:creationId xmlns:a16="http://schemas.microsoft.com/office/drawing/2014/main" id="{6D856198-0717-45F0-A2CF-04EA53C4E4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40" r="1786"/>
          <a:stretch/>
        </p:blipFill>
        <p:spPr bwMode="auto">
          <a:xfrm>
            <a:off x="-12" y="1649780"/>
            <a:ext cx="3466214" cy="520821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a:extLst>
              <a:ext uri="{FF2B5EF4-FFF2-40B4-BE49-F238E27FC236}">
                <a16:creationId xmlns:a16="http://schemas.microsoft.com/office/drawing/2014/main" id="{13698FC8-4836-C78E-A022-D65732FC014E}"/>
              </a:ext>
            </a:extLst>
          </p:cNvPr>
          <p:cNvSpPr/>
          <p:nvPr/>
        </p:nvSpPr>
        <p:spPr>
          <a:xfrm>
            <a:off x="4255477" y="6578628"/>
            <a:ext cx="606669" cy="236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5AFBCC54-AF51-4393-8B3A-C5CDB4A224D2}"/>
              </a:ext>
            </a:extLst>
          </p:cNvPr>
          <p:cNvSpPr txBox="1"/>
          <p:nvPr/>
        </p:nvSpPr>
        <p:spPr>
          <a:xfrm>
            <a:off x="4607169" y="6435614"/>
            <a:ext cx="4366506" cy="261610"/>
          </a:xfrm>
          <a:prstGeom prst="rect">
            <a:avLst/>
          </a:prstGeom>
          <a:noFill/>
        </p:spPr>
        <p:txBody>
          <a:bodyPr wrap="square" rtlCol="0">
            <a:spAutoFit/>
          </a:bodyPr>
          <a:lstStyle/>
          <a:p>
            <a:pPr algn="r"/>
            <a:r>
              <a:rPr lang="en-AU" sz="1100" b="1" dirty="0">
                <a:solidFill>
                  <a:srgbClr val="323E48"/>
                </a:solidFill>
                <a:latin typeface="Arial" panose="020B0604020202020204" pitchFamily="34" charset="0"/>
                <a:cs typeface="Arial" panose="020B0604020202020204" pitchFamily="34" charset="0"/>
              </a:rPr>
              <a:t>Approved by the Heritage Council of Victoria 2 February 2023</a:t>
            </a:r>
          </a:p>
        </p:txBody>
      </p:sp>
      <p:sp>
        <p:nvSpPr>
          <p:cNvPr id="2" name="TextBox 1">
            <a:extLst>
              <a:ext uri="{FF2B5EF4-FFF2-40B4-BE49-F238E27FC236}">
                <a16:creationId xmlns:a16="http://schemas.microsoft.com/office/drawing/2014/main" id="{CB409CFD-2406-4870-A1B7-15DD1C4633FB}"/>
              </a:ext>
            </a:extLst>
          </p:cNvPr>
          <p:cNvSpPr txBox="1"/>
          <p:nvPr/>
        </p:nvSpPr>
        <p:spPr>
          <a:xfrm>
            <a:off x="1743729" y="6578628"/>
            <a:ext cx="1733107" cy="224420"/>
          </a:xfrm>
          <a:prstGeom prst="rect">
            <a:avLst/>
          </a:prstGeom>
          <a:noFill/>
        </p:spPr>
        <p:txBody>
          <a:bodyPr wrap="square" rtlCol="0">
            <a:spAutoFit/>
          </a:bodyPr>
          <a:lstStyle/>
          <a:p>
            <a:pPr marL="0" marR="0" indent="0" algn="l">
              <a:lnSpc>
                <a:spcPts val="1100"/>
              </a:lnSpc>
              <a:spcBef>
                <a:spcPts val="285"/>
              </a:spcBef>
              <a:spcAft>
                <a:spcPts val="285"/>
              </a:spcAft>
              <a:tabLst>
                <a:tab pos="179222" algn="l"/>
                <a:tab pos="-694944000" algn="l"/>
              </a:tabLst>
            </a:pPr>
            <a:r>
              <a:rPr lang="en-AU" sz="800" kern="1400" dirty="0">
                <a:ln>
                  <a:noFill/>
                </a:ln>
                <a:solidFill>
                  <a:schemeClr val="bg1"/>
                </a:solidFill>
                <a:effectLst/>
                <a:latin typeface="Arial" panose="020B0604020202020204" pitchFamily="34" charset="0"/>
              </a:rPr>
              <a:t>(© Hin Lim | HIN LIM AIPP 2020)</a:t>
            </a:r>
            <a:endParaRPr lang="en-AU" sz="800" kern="1400" dirty="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303474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9AF4-FC26-41FC-99BE-EF3C715F525B}"/>
              </a:ext>
            </a:extLst>
          </p:cNvPr>
          <p:cNvSpPr>
            <a:spLocks noGrp="1"/>
          </p:cNvSpPr>
          <p:nvPr>
            <p:ph type="title"/>
          </p:nvPr>
        </p:nvSpPr>
        <p:spPr>
          <a:xfrm>
            <a:off x="705652" y="634238"/>
            <a:ext cx="7886700" cy="642889"/>
          </a:xfrm>
        </p:spPr>
        <p:txBody>
          <a:bodyPr>
            <a:normAutofit/>
          </a:bodyPr>
          <a:lstStyle/>
          <a:p>
            <a:r>
              <a:rPr lang="en-AU" sz="3600" dirty="0">
                <a:latin typeface="Arial" panose="020B0604020202020204" pitchFamily="34" charset="0"/>
                <a:cs typeface="Arial" panose="020B0604020202020204" pitchFamily="34" charset="0"/>
              </a:rPr>
              <a:t>Council’s Heritage Advisor role</a:t>
            </a:r>
          </a:p>
        </p:txBody>
      </p:sp>
      <p:sp>
        <p:nvSpPr>
          <p:cNvPr id="3" name="Content Placeholder 2">
            <a:extLst>
              <a:ext uri="{FF2B5EF4-FFF2-40B4-BE49-F238E27FC236}">
                <a16:creationId xmlns:a16="http://schemas.microsoft.com/office/drawing/2014/main" id="{625B9E00-EDEB-4F15-A8CF-91533717C120}"/>
              </a:ext>
            </a:extLst>
          </p:cNvPr>
          <p:cNvSpPr>
            <a:spLocks noGrp="1"/>
          </p:cNvSpPr>
          <p:nvPr>
            <p:ph idx="1"/>
          </p:nvPr>
        </p:nvSpPr>
        <p:spPr>
          <a:xfrm>
            <a:off x="628650" y="1988538"/>
            <a:ext cx="7886700" cy="4052497"/>
          </a:xfrm>
        </p:spPr>
        <p:txBody>
          <a:bodyPr>
            <a:normAutofit fontScale="70000" lnSpcReduction="20000"/>
          </a:bodyPr>
          <a:lstStyle/>
          <a:p>
            <a:r>
              <a:rPr lang="en-AU" dirty="0"/>
              <a:t>Council employs a Heritage Advisor </a:t>
            </a:r>
            <a:r>
              <a:rPr lang="en-AU" dirty="0">
                <a:solidFill>
                  <a:srgbClr val="7030A0"/>
                </a:solidFill>
              </a:rPr>
              <a:t>[1 day per week or as needs basis]</a:t>
            </a:r>
          </a:p>
          <a:p>
            <a:r>
              <a:rPr lang="en-AU" dirty="0">
                <a:solidFill>
                  <a:srgbClr val="7030A0"/>
                </a:solidFill>
              </a:rPr>
              <a:t>[Name of advisor] </a:t>
            </a:r>
            <a:r>
              <a:rPr lang="en-AU" dirty="0"/>
              <a:t>supports council by providing expert advice on heritage places, objects and collections.  Application advice for places on the Heritage Overlay is a key part of the role.</a:t>
            </a:r>
          </a:p>
          <a:p>
            <a:r>
              <a:rPr lang="en-AU" dirty="0"/>
              <a:t>They also </a:t>
            </a:r>
            <a:r>
              <a:rPr lang="en-AU" dirty="0">
                <a:solidFill>
                  <a:srgbClr val="7030A0"/>
                </a:solidFill>
              </a:rPr>
              <a:t>[apply those relevant to your particular advisor contract]</a:t>
            </a:r>
            <a:r>
              <a:rPr lang="en-AU" dirty="0"/>
              <a:t>:</a:t>
            </a:r>
          </a:p>
          <a:p>
            <a:pPr lvl="1"/>
            <a:r>
              <a:rPr lang="en-AU" dirty="0">
                <a:solidFill>
                  <a:srgbClr val="7030A0"/>
                </a:solidFill>
              </a:rPr>
              <a:t>Provide advice to council on its heritage property or asset management</a:t>
            </a:r>
          </a:p>
          <a:p>
            <a:pPr lvl="1"/>
            <a:r>
              <a:rPr lang="en-AU" dirty="0">
                <a:solidFill>
                  <a:srgbClr val="7030A0"/>
                </a:solidFill>
              </a:rPr>
              <a:t>Provide free advice to owners and managers of heritage places</a:t>
            </a:r>
          </a:p>
          <a:p>
            <a:pPr lvl="1"/>
            <a:r>
              <a:rPr lang="en-AU" dirty="0">
                <a:solidFill>
                  <a:srgbClr val="7030A0"/>
                </a:solidFill>
              </a:rPr>
              <a:t>Identify places for future assessment and protection</a:t>
            </a:r>
          </a:p>
          <a:p>
            <a:pPr lvl="1"/>
            <a:r>
              <a:rPr lang="en-AU" dirty="0">
                <a:solidFill>
                  <a:srgbClr val="7030A0"/>
                </a:solidFill>
              </a:rPr>
              <a:t>Provide expert advice on heritage amendments</a:t>
            </a:r>
          </a:p>
          <a:p>
            <a:pPr lvl="1"/>
            <a:r>
              <a:rPr lang="en-AU" dirty="0">
                <a:solidFill>
                  <a:srgbClr val="7030A0"/>
                </a:solidFill>
              </a:rPr>
              <a:t>Set the priorities of the Municipal Heritage Strategy</a:t>
            </a:r>
          </a:p>
          <a:p>
            <a:pPr lvl="1"/>
            <a:r>
              <a:rPr lang="en-AU" dirty="0">
                <a:solidFill>
                  <a:srgbClr val="7030A0"/>
                </a:solidFill>
              </a:rPr>
              <a:t>Assist with council’s Heritage Advisory Committee (or similar committee)</a:t>
            </a:r>
          </a:p>
          <a:p>
            <a:pPr lvl="1"/>
            <a:r>
              <a:rPr lang="en-AU" dirty="0">
                <a:solidFill>
                  <a:srgbClr val="7030A0"/>
                </a:solidFill>
              </a:rPr>
              <a:t>Help administer the Heritage Grants Program (or similar funding program)</a:t>
            </a:r>
          </a:p>
          <a:p>
            <a:pPr lvl="1"/>
            <a:r>
              <a:rPr lang="en-AU" dirty="0">
                <a:solidFill>
                  <a:srgbClr val="7030A0"/>
                </a:solidFill>
              </a:rPr>
              <a:t>Assist with judging council’s Design Awards</a:t>
            </a:r>
          </a:p>
          <a:p>
            <a:pPr lvl="1"/>
            <a:endParaRPr lang="en-AU" dirty="0"/>
          </a:p>
        </p:txBody>
      </p:sp>
    </p:spTree>
    <p:extLst>
      <p:ext uri="{BB962C8B-B14F-4D97-AF65-F5344CB8AC3E}">
        <p14:creationId xmlns:p14="http://schemas.microsoft.com/office/powerpoint/2010/main" val="2803123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730E-9798-4904-9754-9F61040FEB4F}"/>
              </a:ext>
            </a:extLst>
          </p:cNvPr>
          <p:cNvSpPr>
            <a:spLocks noGrp="1"/>
          </p:cNvSpPr>
          <p:nvPr>
            <p:ph type="title"/>
          </p:nvPr>
        </p:nvSpPr>
        <p:spPr>
          <a:xfrm>
            <a:off x="359923" y="681037"/>
            <a:ext cx="8463064" cy="663883"/>
          </a:xfrm>
        </p:spPr>
        <p:txBody>
          <a:bodyPr>
            <a:normAutofit/>
          </a:bodyPr>
          <a:lstStyle/>
          <a:p>
            <a:r>
              <a:rPr lang="en-AU" sz="3600" dirty="0">
                <a:solidFill>
                  <a:srgbClr val="7030A0"/>
                </a:solidFill>
                <a:latin typeface="Arial" panose="020B0604020202020204" pitchFamily="34" charset="0"/>
                <a:cs typeface="Arial" panose="020B0604020202020204" pitchFamily="34" charset="0"/>
              </a:rPr>
              <a:t>[City/Shire Heritage Grants Scheme]</a:t>
            </a:r>
          </a:p>
        </p:txBody>
      </p:sp>
      <p:sp>
        <p:nvSpPr>
          <p:cNvPr id="3" name="Content Placeholder 2">
            <a:extLst>
              <a:ext uri="{FF2B5EF4-FFF2-40B4-BE49-F238E27FC236}">
                <a16:creationId xmlns:a16="http://schemas.microsoft.com/office/drawing/2014/main" id="{7579E3BA-46B4-476D-9732-B156D93F39D4}"/>
              </a:ext>
            </a:extLst>
          </p:cNvPr>
          <p:cNvSpPr>
            <a:spLocks noGrp="1"/>
          </p:cNvSpPr>
          <p:nvPr>
            <p:ph idx="1"/>
          </p:nvPr>
        </p:nvSpPr>
        <p:spPr/>
        <p:txBody>
          <a:bodyPr/>
          <a:lstStyle/>
          <a:p>
            <a:pPr marL="0" indent="0">
              <a:buNone/>
            </a:pPr>
            <a:r>
              <a:rPr lang="en-AU" dirty="0">
                <a:solidFill>
                  <a:srgbClr val="7030A0"/>
                </a:solidFill>
              </a:rPr>
              <a:t>If municipality has a grants or financial incentives scheme, provide details here.</a:t>
            </a:r>
          </a:p>
        </p:txBody>
      </p:sp>
    </p:spTree>
    <p:extLst>
      <p:ext uri="{BB962C8B-B14F-4D97-AF65-F5344CB8AC3E}">
        <p14:creationId xmlns:p14="http://schemas.microsoft.com/office/powerpoint/2010/main" val="421745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803A-8E1B-44CB-925B-62BF474D9D10}"/>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Thank you</a:t>
            </a:r>
          </a:p>
        </p:txBody>
      </p:sp>
      <p:sp>
        <p:nvSpPr>
          <p:cNvPr id="5" name="Content Placeholder 2">
            <a:extLst>
              <a:ext uri="{FF2B5EF4-FFF2-40B4-BE49-F238E27FC236}">
                <a16:creationId xmlns:a16="http://schemas.microsoft.com/office/drawing/2014/main" id="{1832A3F0-0EC6-46FB-97B9-F213E073E133}"/>
              </a:ext>
            </a:extLst>
          </p:cNvPr>
          <p:cNvSpPr>
            <a:spLocks noGrp="1"/>
          </p:cNvSpPr>
          <p:nvPr>
            <p:ph idx="1"/>
          </p:nvPr>
        </p:nvSpPr>
        <p:spPr>
          <a:xfrm>
            <a:off x="628650" y="1825625"/>
            <a:ext cx="7886700" cy="4351338"/>
          </a:xfrm>
        </p:spPr>
        <p:txBody>
          <a:bodyPr/>
          <a:lstStyle/>
          <a:p>
            <a:pPr marL="0" indent="0">
              <a:buNone/>
            </a:pPr>
            <a:r>
              <a:rPr lang="en-AU" dirty="0">
                <a:solidFill>
                  <a:srgbClr val="7030A0"/>
                </a:solidFill>
              </a:rPr>
              <a:t>[insert link to your system where councillors can find information].</a:t>
            </a:r>
          </a:p>
        </p:txBody>
      </p:sp>
    </p:spTree>
    <p:extLst>
      <p:ext uri="{BB962C8B-B14F-4D97-AF65-F5344CB8AC3E}">
        <p14:creationId xmlns:p14="http://schemas.microsoft.com/office/powerpoint/2010/main" val="201007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334-42DC-4208-B3CE-C375A4C38F3A}"/>
              </a:ext>
            </a:extLst>
          </p:cNvPr>
          <p:cNvSpPr>
            <a:spLocks noGrp="1"/>
          </p:cNvSpPr>
          <p:nvPr>
            <p:ph type="title"/>
          </p:nvPr>
        </p:nvSpPr>
        <p:spPr/>
        <p:txBody>
          <a:bodyPr/>
          <a:lstStyle/>
          <a:p>
            <a:r>
              <a:rPr lang="en-AU" dirty="0">
                <a:solidFill>
                  <a:srgbClr val="7030A0"/>
                </a:solidFill>
                <a:latin typeface="Arial" panose="020B0604020202020204" pitchFamily="34" charset="0"/>
                <a:cs typeface="Arial" panose="020B0604020202020204" pitchFamily="34" charset="0"/>
              </a:rPr>
              <a:t>[Title:] </a:t>
            </a:r>
            <a:r>
              <a:rPr lang="en-AU" dirty="0">
                <a:latin typeface="Arial" panose="020B0604020202020204" pitchFamily="34" charset="0"/>
                <a:cs typeface="Arial" panose="020B0604020202020204" pitchFamily="34" charset="0"/>
              </a:rPr>
              <a:t>Heritage 101  </a:t>
            </a:r>
          </a:p>
        </p:txBody>
      </p:sp>
      <p:sp>
        <p:nvSpPr>
          <p:cNvPr id="4" name="Content Placeholder 3">
            <a:extLst>
              <a:ext uri="{FF2B5EF4-FFF2-40B4-BE49-F238E27FC236}">
                <a16:creationId xmlns:a16="http://schemas.microsoft.com/office/drawing/2014/main" id="{B9FF2F48-33AE-438E-9597-B708AED79655}"/>
              </a:ext>
            </a:extLst>
          </p:cNvPr>
          <p:cNvSpPr>
            <a:spLocks noGrp="1"/>
          </p:cNvSpPr>
          <p:nvPr>
            <p:ph idx="1"/>
          </p:nvPr>
        </p:nvSpPr>
        <p:spPr>
          <a:xfrm>
            <a:off x="628650" y="1690689"/>
            <a:ext cx="7886700" cy="4351338"/>
          </a:xfrm>
        </p:spPr>
        <p:txBody>
          <a:bodyPr>
            <a:normAutofit/>
          </a:bodyPr>
          <a:lstStyle/>
          <a:p>
            <a:pPr marL="0" indent="0">
              <a:buNone/>
            </a:pPr>
            <a:r>
              <a:rPr lang="en-AU" dirty="0">
                <a:solidFill>
                  <a:srgbClr val="7030A0"/>
                </a:solidFill>
              </a:rPr>
              <a:t>[Sub title] </a:t>
            </a:r>
            <a:r>
              <a:rPr lang="en-AU" dirty="0"/>
              <a:t>An overview of </a:t>
            </a:r>
            <a:r>
              <a:rPr lang="en-AU" dirty="0">
                <a:solidFill>
                  <a:srgbClr val="7030A0"/>
                </a:solidFill>
              </a:rPr>
              <a:t>[City/Shire’s] </a:t>
            </a:r>
            <a:r>
              <a:rPr lang="en-AU" dirty="0"/>
              <a:t>heritage places, policies, strategies, studies and programs.</a:t>
            </a:r>
          </a:p>
        </p:txBody>
      </p:sp>
      <p:sp>
        <p:nvSpPr>
          <p:cNvPr id="7" name="TextBox 6">
            <a:extLst>
              <a:ext uri="{FF2B5EF4-FFF2-40B4-BE49-F238E27FC236}">
                <a16:creationId xmlns:a16="http://schemas.microsoft.com/office/drawing/2014/main" id="{572F54B1-0B1A-45CE-8D77-59B3C21CD54C}"/>
              </a:ext>
            </a:extLst>
          </p:cNvPr>
          <p:cNvSpPr txBox="1"/>
          <p:nvPr/>
        </p:nvSpPr>
        <p:spPr>
          <a:xfrm>
            <a:off x="628650" y="3195587"/>
            <a:ext cx="2961573" cy="539015"/>
          </a:xfrm>
          <a:prstGeom prst="rect">
            <a:avLst/>
          </a:prstGeom>
          <a:noFill/>
        </p:spPr>
        <p:txBody>
          <a:bodyPr wrap="square" rtlCol="0">
            <a:spAutoFit/>
          </a:bodyPr>
          <a:lstStyle/>
          <a:p>
            <a:endParaRPr lang="en-AU" dirty="0"/>
          </a:p>
        </p:txBody>
      </p:sp>
    </p:spTree>
    <p:extLst>
      <p:ext uri="{BB962C8B-B14F-4D97-AF65-F5344CB8AC3E}">
        <p14:creationId xmlns:p14="http://schemas.microsoft.com/office/powerpoint/2010/main" val="113022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5A7D-44D9-49C6-BE70-5D2352745348}"/>
              </a:ext>
            </a:extLst>
          </p:cNvPr>
          <p:cNvSpPr>
            <a:spLocks noGrp="1"/>
          </p:cNvSpPr>
          <p:nvPr>
            <p:ph type="title"/>
          </p:nvPr>
        </p:nvSpPr>
        <p:spPr/>
        <p:txBody>
          <a:bodyPr>
            <a:normAutofit/>
          </a:bodyPr>
          <a:lstStyle/>
          <a:p>
            <a:r>
              <a:rPr lang="en-AU" sz="3600" dirty="0">
                <a:latin typeface="Arial" panose="020B0604020202020204" pitchFamily="34" charset="0"/>
                <a:cs typeface="Arial" panose="020B0604020202020204" pitchFamily="34" charset="0"/>
              </a:rPr>
              <a:t>Value of heritage protection – why protect your municipality’s heritage?</a:t>
            </a:r>
          </a:p>
        </p:txBody>
      </p:sp>
      <p:sp>
        <p:nvSpPr>
          <p:cNvPr id="3" name="Content Placeholder 2">
            <a:extLst>
              <a:ext uri="{FF2B5EF4-FFF2-40B4-BE49-F238E27FC236}">
                <a16:creationId xmlns:a16="http://schemas.microsoft.com/office/drawing/2014/main" id="{74F4F0B3-D24E-4207-956C-1B1B44273131}"/>
              </a:ext>
            </a:extLst>
          </p:cNvPr>
          <p:cNvSpPr>
            <a:spLocks noGrp="1"/>
          </p:cNvSpPr>
          <p:nvPr>
            <p:ph idx="1"/>
          </p:nvPr>
        </p:nvSpPr>
        <p:spPr>
          <a:xfrm>
            <a:off x="628650" y="2066257"/>
            <a:ext cx="7886700" cy="4351338"/>
          </a:xfrm>
        </p:spPr>
        <p:txBody>
          <a:bodyPr>
            <a:normAutofit fontScale="55000" lnSpcReduction="20000"/>
          </a:bodyPr>
          <a:lstStyle/>
          <a:p>
            <a:pPr marL="457200" indent="-457200">
              <a:lnSpc>
                <a:spcPct val="150000"/>
              </a:lnSpc>
              <a:spcBef>
                <a:spcPts val="600"/>
              </a:spcBef>
              <a:spcAft>
                <a:spcPts val="600"/>
              </a:spcAft>
              <a:buFont typeface="+mj-lt"/>
              <a:buAutoNum type="arabicPeriod"/>
            </a:pPr>
            <a:r>
              <a:rPr lang="en-AU" sz="2800" dirty="0">
                <a:solidFill>
                  <a:srgbClr val="323E48"/>
                </a:solidFill>
                <a:cs typeface="Arial" charset="0"/>
              </a:rPr>
              <a:t>Victorians overwhelmingly value their cultural heritage.</a:t>
            </a:r>
          </a:p>
          <a:p>
            <a:pPr marL="457200" indent="-457200">
              <a:lnSpc>
                <a:spcPct val="150000"/>
              </a:lnSpc>
              <a:spcBef>
                <a:spcPts val="600"/>
              </a:spcBef>
              <a:spcAft>
                <a:spcPts val="600"/>
              </a:spcAft>
              <a:buFont typeface="+mj-lt"/>
              <a:buAutoNum type="arabicPeriod"/>
            </a:pPr>
            <a:r>
              <a:rPr lang="en-AU" sz="2800" dirty="0">
                <a:solidFill>
                  <a:srgbClr val="323E48"/>
                </a:solidFill>
                <a:cs typeface="Arial" charset="0"/>
              </a:rPr>
              <a:t>Heritage places make significant contributions to sense of place and amenity, community identity and local pride. </a:t>
            </a:r>
            <a:br>
              <a:rPr lang="en-AU" sz="2800" dirty="0">
                <a:solidFill>
                  <a:srgbClr val="323E48"/>
                </a:solidFill>
                <a:cs typeface="Arial" charset="0"/>
              </a:rPr>
            </a:br>
            <a:r>
              <a:rPr lang="en-AU" sz="2800" dirty="0">
                <a:solidFill>
                  <a:srgbClr val="7030A0"/>
                </a:solidFill>
                <a:cs typeface="Arial" charset="0"/>
              </a:rPr>
              <a:t>[show images of the council-owned heritage that is in use to illustrate this point]</a:t>
            </a:r>
          </a:p>
          <a:p>
            <a:pPr marL="457200" indent="-457200">
              <a:lnSpc>
                <a:spcPct val="150000"/>
              </a:lnSpc>
              <a:spcBef>
                <a:spcPts val="600"/>
              </a:spcBef>
              <a:spcAft>
                <a:spcPts val="600"/>
              </a:spcAft>
              <a:buFont typeface="+mj-lt"/>
              <a:buAutoNum type="arabicPeriod"/>
            </a:pPr>
            <a:r>
              <a:rPr lang="en-AU" sz="2800" dirty="0">
                <a:solidFill>
                  <a:srgbClr val="323E48"/>
                </a:solidFill>
                <a:cs typeface="Arial" charset="0"/>
              </a:rPr>
              <a:t>Of all the heritage places protected in Victoria, 90% are protected at the local level (i.e. over 186,000 places). Councils have an important statutory responsibility to protect these places:</a:t>
            </a:r>
            <a:endParaRPr lang="en-AU" dirty="0">
              <a:solidFill>
                <a:srgbClr val="323E48"/>
              </a:solidFill>
              <a:cs typeface="Arial" charset="0"/>
            </a:endParaRPr>
          </a:p>
          <a:p>
            <a:pPr marL="0" indent="0" defTabSz="534988">
              <a:lnSpc>
                <a:spcPct val="150000"/>
              </a:lnSpc>
              <a:spcBef>
                <a:spcPts val="600"/>
              </a:spcBef>
              <a:spcAft>
                <a:spcPts val="600"/>
              </a:spcAft>
              <a:buNone/>
            </a:pPr>
            <a:r>
              <a:rPr lang="en-AU" sz="2800" i="1" dirty="0">
                <a:solidFill>
                  <a:srgbClr val="323E48"/>
                </a:solidFill>
                <a:cs typeface="Arial" charset="0"/>
              </a:rPr>
              <a:t>	To conserve and enhance those buildings, areas and other places which are of </a:t>
            </a:r>
            <a:br>
              <a:rPr lang="en-AU" sz="2800" i="1" dirty="0">
                <a:solidFill>
                  <a:srgbClr val="323E48"/>
                </a:solidFill>
                <a:cs typeface="Arial" charset="0"/>
              </a:rPr>
            </a:br>
            <a:r>
              <a:rPr lang="en-AU" sz="2800" i="1" dirty="0">
                <a:solidFill>
                  <a:srgbClr val="323E48"/>
                </a:solidFill>
                <a:cs typeface="Arial" charset="0"/>
              </a:rPr>
              <a:t>	scientific, aesthetic, architectural or historical interest, or otherwise of special </a:t>
            </a:r>
            <a:br>
              <a:rPr lang="en-AU" sz="2800" i="1" dirty="0">
                <a:solidFill>
                  <a:srgbClr val="323E48"/>
                </a:solidFill>
                <a:cs typeface="Arial" charset="0"/>
              </a:rPr>
            </a:br>
            <a:r>
              <a:rPr lang="en-AU" sz="2800" i="1" dirty="0">
                <a:solidFill>
                  <a:srgbClr val="323E48"/>
                </a:solidFill>
                <a:cs typeface="Arial" charset="0"/>
              </a:rPr>
              <a:t>	cultural value.</a:t>
            </a:r>
            <a:br>
              <a:rPr lang="en-AU" sz="2800" i="1" dirty="0">
                <a:solidFill>
                  <a:srgbClr val="323E48"/>
                </a:solidFill>
                <a:cs typeface="Arial" charset="0"/>
              </a:rPr>
            </a:br>
            <a:r>
              <a:rPr lang="en-AU" sz="2800" i="1" dirty="0">
                <a:solidFill>
                  <a:srgbClr val="323E48"/>
                </a:solidFill>
                <a:cs typeface="Arial" charset="0"/>
              </a:rPr>
              <a:t>	</a:t>
            </a:r>
            <a:r>
              <a:rPr lang="en-AU" sz="2000" dirty="0">
                <a:solidFill>
                  <a:srgbClr val="323E48"/>
                </a:solidFill>
                <a:cs typeface="Arial" charset="0"/>
              </a:rPr>
              <a:t>(</a:t>
            </a:r>
            <a:r>
              <a:rPr lang="en-AU" sz="2000" i="1" dirty="0">
                <a:solidFill>
                  <a:srgbClr val="323E48"/>
                </a:solidFill>
                <a:cs typeface="Arial" charset="0"/>
              </a:rPr>
              <a:t>Planning and Environment Act 1987, </a:t>
            </a:r>
            <a:r>
              <a:rPr lang="en-AU" sz="2000" dirty="0">
                <a:solidFill>
                  <a:srgbClr val="323E48"/>
                </a:solidFill>
                <a:cs typeface="Arial" charset="0"/>
              </a:rPr>
              <a:t>Section 4 (1)(d)</a:t>
            </a:r>
            <a:r>
              <a:rPr lang="en-AU" sz="2000" i="1" dirty="0">
                <a:solidFill>
                  <a:srgbClr val="323E48"/>
                </a:solidFill>
                <a:cs typeface="Arial" charset="0"/>
              </a:rPr>
              <a:t> &amp; </a:t>
            </a:r>
            <a:r>
              <a:rPr lang="en-AU" sz="2000" dirty="0">
                <a:solidFill>
                  <a:srgbClr val="323E48"/>
                </a:solidFill>
                <a:cs typeface="Arial" charset="0"/>
              </a:rPr>
              <a:t>VPP Clause 15.03) </a:t>
            </a:r>
            <a:endParaRPr lang="en-AU" sz="2000" dirty="0"/>
          </a:p>
        </p:txBody>
      </p:sp>
    </p:spTree>
    <p:extLst>
      <p:ext uri="{BB962C8B-B14F-4D97-AF65-F5344CB8AC3E}">
        <p14:creationId xmlns:p14="http://schemas.microsoft.com/office/powerpoint/2010/main" val="411086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Content Placeholder 4">
            <a:extLst>
              <a:ext uri="{FF2B5EF4-FFF2-40B4-BE49-F238E27FC236}">
                <a16:creationId xmlns:a16="http://schemas.microsoft.com/office/drawing/2014/main" id="{B7643AA9-998E-4434-B023-136DAE6251EF}"/>
              </a:ext>
            </a:extLst>
          </p:cNvPr>
          <p:cNvPicPr>
            <a:picLocks noGrp="1" noChangeAspect="1"/>
          </p:cNvPicPr>
          <p:nvPr>
            <p:ph idx="1"/>
          </p:nvPr>
        </p:nvPicPr>
        <p:blipFill rotWithShape="1">
          <a:blip r:embed="rId3"/>
          <a:srcRect r="5314" b="-2"/>
          <a:stretch/>
        </p:blipFill>
        <p:spPr>
          <a:xfrm>
            <a:off x="20" y="1282"/>
            <a:ext cx="9143980" cy="6856718"/>
          </a:xfrm>
          <a:prstGeom prst="rect">
            <a:avLst/>
          </a:prstGeom>
        </p:spPr>
      </p:pic>
    </p:spTree>
    <p:extLst>
      <p:ext uri="{BB962C8B-B14F-4D97-AF65-F5344CB8AC3E}">
        <p14:creationId xmlns:p14="http://schemas.microsoft.com/office/powerpoint/2010/main" val="26211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9B45-9924-4170-820A-C645E31B2687}"/>
              </a:ext>
            </a:extLst>
          </p:cNvPr>
          <p:cNvSpPr>
            <a:spLocks noGrp="1"/>
          </p:cNvSpPr>
          <p:nvPr>
            <p:ph type="title"/>
          </p:nvPr>
        </p:nvSpPr>
        <p:spPr>
          <a:xfrm>
            <a:off x="311285" y="38350"/>
            <a:ext cx="8832715" cy="1276925"/>
          </a:xfrm>
        </p:spPr>
        <p:txBody>
          <a:bodyPr>
            <a:normAutofit/>
          </a:bodyPr>
          <a:lstStyle/>
          <a:p>
            <a:r>
              <a:rPr lang="en-AU" sz="3600" dirty="0">
                <a:latin typeface="Arial" panose="020B0604020202020204" pitchFamily="34" charset="0"/>
                <a:cs typeface="Arial" panose="020B0604020202020204" pitchFamily="34" charset="0"/>
              </a:rPr>
              <a:t>Your council’s role in the heritage protection system</a:t>
            </a:r>
          </a:p>
        </p:txBody>
      </p:sp>
      <p:grpSp>
        <p:nvGrpSpPr>
          <p:cNvPr id="15" name="Group 14">
            <a:extLst>
              <a:ext uri="{FF2B5EF4-FFF2-40B4-BE49-F238E27FC236}">
                <a16:creationId xmlns:a16="http://schemas.microsoft.com/office/drawing/2014/main" id="{99562DD6-BF27-48E2-9116-4180AFA17617}"/>
              </a:ext>
            </a:extLst>
          </p:cNvPr>
          <p:cNvGrpSpPr/>
          <p:nvPr/>
        </p:nvGrpSpPr>
        <p:grpSpPr>
          <a:xfrm>
            <a:off x="1047220" y="3378463"/>
            <a:ext cx="7044415" cy="682460"/>
            <a:chOff x="863125" y="1340360"/>
            <a:chExt cx="7657031" cy="682460"/>
          </a:xfrm>
        </p:grpSpPr>
        <p:sp>
          <p:nvSpPr>
            <p:cNvPr id="5" name="Text Box 12">
              <a:extLst>
                <a:ext uri="{FF2B5EF4-FFF2-40B4-BE49-F238E27FC236}">
                  <a16:creationId xmlns:a16="http://schemas.microsoft.com/office/drawing/2014/main" id="{3E258852-E4F1-4808-A8FE-6C192823D182}"/>
                </a:ext>
              </a:extLst>
            </p:cNvPr>
            <p:cNvSpPr txBox="1">
              <a:spLocks noChangeArrowheads="1"/>
            </p:cNvSpPr>
            <p:nvPr/>
          </p:nvSpPr>
          <p:spPr bwMode="auto">
            <a:xfrm>
              <a:off x="863125" y="1627089"/>
              <a:ext cx="7651887" cy="395731"/>
            </a:xfrm>
            <a:prstGeom prst="rect">
              <a:avLst/>
            </a:prstGeom>
            <a:solidFill>
              <a:srgbClr val="FFFFFF"/>
            </a:solidFill>
            <a:ln w="12700" algn="ctr">
              <a:solidFill>
                <a:srgbClr val="AA1E2E"/>
              </a:solidFill>
              <a:miter lim="800000"/>
              <a:headEnd/>
              <a:tailEnd/>
            </a:ln>
          </p:spPr>
          <p:txBody>
            <a:bodyPr vert="horz" wrap="square" lIns="72000" tIns="45720" rIns="7200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rPr>
                <a:t>The recognition and protection of places of local heritage significance via the Heritage Overlay is the responsibility of </a:t>
              </a:r>
              <a:br>
                <a:rPr kumimoji="0" lang="en-AU" altLang="en-US" sz="1100" b="0" i="0" u="none" strike="noStrike" cap="none" normalizeH="0" baseline="0" dirty="0">
                  <a:ln>
                    <a:noFill/>
                  </a:ln>
                  <a:solidFill>
                    <a:srgbClr val="000000"/>
                  </a:solidFill>
                  <a:effectLst/>
                  <a:latin typeface="Calibri" panose="020F0502020204030204" pitchFamily="34" charset="0"/>
                </a:rPr>
              </a:br>
              <a:r>
                <a:rPr kumimoji="0" lang="en-AU" altLang="en-US" sz="1100" b="0" i="0" u="none" strike="noStrike" cap="none" normalizeH="0" baseline="0" dirty="0">
                  <a:ln>
                    <a:noFill/>
                  </a:ln>
                  <a:solidFill>
                    <a:srgbClr val="000000"/>
                  </a:solidFill>
                  <a:effectLst/>
                  <a:latin typeface="Calibri" panose="020F0502020204030204" pitchFamily="34" charset="0"/>
                </a:rPr>
                <a:t>councils.</a:t>
              </a:r>
            </a:p>
          </p:txBody>
        </p:sp>
        <p:sp>
          <p:nvSpPr>
            <p:cNvPr id="6" name="Rectangle 11">
              <a:extLst>
                <a:ext uri="{FF2B5EF4-FFF2-40B4-BE49-F238E27FC236}">
                  <a16:creationId xmlns:a16="http://schemas.microsoft.com/office/drawing/2014/main" id="{96C64217-877C-4A86-8ACE-6AAAAB006B13}"/>
                </a:ext>
              </a:extLst>
            </p:cNvPr>
            <p:cNvSpPr>
              <a:spLocks noChangeArrowheads="1"/>
            </p:cNvSpPr>
            <p:nvPr/>
          </p:nvSpPr>
          <p:spPr bwMode="auto">
            <a:xfrm>
              <a:off x="863125" y="1340360"/>
              <a:ext cx="7657031" cy="295275"/>
            </a:xfrm>
            <a:prstGeom prst="rect">
              <a:avLst/>
            </a:prstGeom>
            <a:solidFill>
              <a:srgbClr val="AA1E2E"/>
            </a:solidFill>
            <a:ln w="12700" algn="ctr">
              <a:solidFill>
                <a:srgbClr val="AA1E2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AU" altLang="en-US" sz="1200" b="1" dirty="0">
                  <a:solidFill>
                    <a:srgbClr val="FFFFFF"/>
                  </a:solidFill>
                  <a:latin typeface="Calibri" panose="020F0502020204030204" pitchFamily="34" charset="0"/>
                </a:rPr>
                <a:t>C</a:t>
              </a:r>
              <a:r>
                <a:rPr kumimoji="0" lang="en-AU" altLang="en-US" sz="1200" b="1" i="0" u="none" strike="noStrike" cap="none" normalizeH="0" baseline="0" dirty="0">
                  <a:ln>
                    <a:noFill/>
                  </a:ln>
                  <a:solidFill>
                    <a:srgbClr val="FFFFFF"/>
                  </a:solidFill>
                  <a:effectLst/>
                  <a:latin typeface="Calibri" panose="020F0502020204030204" pitchFamily="34" charset="0"/>
                </a:rPr>
                <a:t>ouncils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8" name="Table 7">
            <a:extLst>
              <a:ext uri="{FF2B5EF4-FFF2-40B4-BE49-F238E27FC236}">
                <a16:creationId xmlns:a16="http://schemas.microsoft.com/office/drawing/2014/main" id="{6E9AD053-7294-42ED-9E5D-BBF31E502F25}"/>
              </a:ext>
            </a:extLst>
          </p:cNvPr>
          <p:cNvGraphicFramePr>
            <a:graphicFrameLocks noGrp="1"/>
          </p:cNvGraphicFramePr>
          <p:nvPr>
            <p:extLst>
              <p:ext uri="{D42A27DB-BD31-4B8C-83A1-F6EECF244321}">
                <p14:modId xmlns:p14="http://schemas.microsoft.com/office/powerpoint/2010/main" val="1713863728"/>
              </p:ext>
            </p:extLst>
          </p:nvPr>
        </p:nvGraphicFramePr>
        <p:xfrm>
          <a:off x="1047220" y="1473123"/>
          <a:ext cx="7044415" cy="1539506"/>
        </p:xfrm>
        <a:graphic>
          <a:graphicData uri="http://schemas.openxmlformats.org/drawingml/2006/table">
            <a:tbl>
              <a:tblPr/>
              <a:tblGrid>
                <a:gridCol w="7044415">
                  <a:extLst>
                    <a:ext uri="{9D8B030D-6E8A-4147-A177-3AD203B41FA5}">
                      <a16:colId xmlns:a16="http://schemas.microsoft.com/office/drawing/2014/main" val="1529498994"/>
                    </a:ext>
                  </a:extLst>
                </a:gridCol>
              </a:tblGrid>
              <a:tr h="255319">
                <a:tc>
                  <a:txBody>
                    <a:bodyPr/>
                    <a:lstStyle/>
                    <a:p>
                      <a:pPr marR="0" indent="0" algn="ctr" rtl="0">
                        <a:lnSpc>
                          <a:spcPct val="119000"/>
                        </a:lnSpc>
                        <a:spcBef>
                          <a:spcPts val="0"/>
                        </a:spcBef>
                        <a:spcAft>
                          <a:spcPts val="600"/>
                        </a:spcAft>
                      </a:pPr>
                      <a:r>
                        <a:rPr lang="en-AU" sz="1200" b="1" kern="1400" dirty="0">
                          <a:ln>
                            <a:noFill/>
                          </a:ln>
                          <a:solidFill>
                            <a:srgbClr val="FFFFFF"/>
                          </a:solidFill>
                          <a:effectLst/>
                          <a:latin typeface="+mn-lt"/>
                        </a:rPr>
                        <a:t>Minister for Planning responsibilities</a:t>
                      </a:r>
                      <a:endParaRPr lang="en-AU" sz="1000" kern="1400" dirty="0">
                        <a:ln>
                          <a:noFill/>
                        </a:ln>
                        <a:solidFill>
                          <a:srgbClr val="000000"/>
                        </a:solidFill>
                        <a:effectLst/>
                        <a:latin typeface="+mn-lt"/>
                      </a:endParaRPr>
                    </a:p>
                  </a:txBody>
                  <a:tcPr marL="36576" marR="36576"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23E48"/>
                    </a:solidFill>
                  </a:tcPr>
                </a:tc>
                <a:extLst>
                  <a:ext uri="{0D108BD9-81ED-4DB2-BD59-A6C34878D82A}">
                    <a16:rowId xmlns:a16="http://schemas.microsoft.com/office/drawing/2014/main" val="3655046108"/>
                  </a:ext>
                </a:extLst>
              </a:tr>
              <a:tr h="1262836">
                <a:tc>
                  <a:txBody>
                    <a:bodyPr/>
                    <a:lstStyle/>
                    <a:p>
                      <a:pPr marL="179997" marR="0" indent="-179997" algn="l" rtl="0">
                        <a:lnSpc>
                          <a:spcPct val="119000"/>
                        </a:lnSpc>
                        <a:spcBef>
                          <a:spcPts val="0"/>
                        </a:spcBef>
                        <a:spcAft>
                          <a:spcPts val="0"/>
                        </a:spcAft>
                        <a:buFont typeface="Arial" panose="020B0604020202020204" pitchFamily="34" charset="0"/>
                        <a:buChar char="•"/>
                      </a:pPr>
                      <a:r>
                        <a:rPr lang="en-AU" sz="1100" kern="1400" dirty="0">
                          <a:ln>
                            <a:noFill/>
                          </a:ln>
                          <a:solidFill>
                            <a:srgbClr val="000000"/>
                          </a:solidFill>
                          <a:effectLst/>
                          <a:latin typeface="+mn-lt"/>
                        </a:rPr>
                        <a:t>Authorises municipal councils to prepare amendments to planning schemes.</a:t>
                      </a:r>
                    </a:p>
                    <a:p>
                      <a:pPr marL="179997" marR="0" indent="-179997" algn="l" rtl="0">
                        <a:lnSpc>
                          <a:spcPct val="119000"/>
                        </a:lnSpc>
                        <a:spcBef>
                          <a:spcPts val="0"/>
                        </a:spcBef>
                        <a:spcAft>
                          <a:spcPts val="0"/>
                        </a:spcAft>
                        <a:buFont typeface="Arial" panose="020B0604020202020204" pitchFamily="34" charset="0"/>
                        <a:buChar char="•"/>
                      </a:pPr>
                      <a:r>
                        <a:rPr lang="en-AU" sz="1100" kern="1400" dirty="0">
                          <a:ln>
                            <a:noFill/>
                          </a:ln>
                          <a:solidFill>
                            <a:srgbClr val="000000"/>
                          </a:solidFill>
                          <a:effectLst/>
                          <a:latin typeface="+mn-lt"/>
                        </a:rPr>
                        <a:t>Approves amendments to planning schemes.</a:t>
                      </a:r>
                    </a:p>
                    <a:p>
                      <a:pPr marL="179997" marR="0" indent="-179997" algn="l" rtl="0">
                        <a:lnSpc>
                          <a:spcPct val="119000"/>
                        </a:lnSpc>
                        <a:spcBef>
                          <a:spcPts val="0"/>
                        </a:spcBef>
                        <a:spcAft>
                          <a:spcPts val="0"/>
                        </a:spcAft>
                        <a:buFont typeface="Arial" panose="020B0604020202020204" pitchFamily="34" charset="0"/>
                        <a:buChar char="•"/>
                      </a:pPr>
                      <a:r>
                        <a:rPr lang="en-AU" sz="1100" kern="1400" dirty="0">
                          <a:ln>
                            <a:noFill/>
                          </a:ln>
                          <a:solidFill>
                            <a:srgbClr val="000000"/>
                          </a:solidFill>
                          <a:effectLst/>
                          <a:latin typeface="+mn-lt"/>
                        </a:rPr>
                        <a:t>May prepare an amendment to a planning scheme.*</a:t>
                      </a:r>
                    </a:p>
                    <a:p>
                      <a:pPr marL="179997" marR="0" indent="-179997" algn="l" rtl="0">
                        <a:lnSpc>
                          <a:spcPct val="119000"/>
                        </a:lnSpc>
                        <a:spcBef>
                          <a:spcPts val="0"/>
                        </a:spcBef>
                        <a:spcAft>
                          <a:spcPts val="0"/>
                        </a:spcAft>
                        <a:buFont typeface="Arial" panose="020B0604020202020204" pitchFamily="34" charset="0"/>
                        <a:buChar char="•"/>
                      </a:pPr>
                      <a:r>
                        <a:rPr lang="en-AU" sz="1100" kern="1400" dirty="0">
                          <a:ln>
                            <a:noFill/>
                          </a:ln>
                          <a:solidFill>
                            <a:srgbClr val="000000"/>
                          </a:solidFill>
                          <a:effectLst/>
                          <a:latin typeface="+mn-lt"/>
                        </a:rPr>
                        <a:t>May take responsibility for a planning permit application being assessed by council.*</a:t>
                      </a:r>
                    </a:p>
                    <a:p>
                      <a:pPr marL="179997" marR="0" indent="-179997" algn="l" rtl="0">
                        <a:lnSpc>
                          <a:spcPct val="119000"/>
                        </a:lnSpc>
                        <a:spcBef>
                          <a:spcPts val="0"/>
                        </a:spcBef>
                        <a:spcAft>
                          <a:spcPts val="0"/>
                        </a:spcAft>
                        <a:buFont typeface="Arial" panose="020B0604020202020204" pitchFamily="34" charset="0"/>
                        <a:buChar char="•"/>
                      </a:pPr>
                      <a:r>
                        <a:rPr lang="en-AU" sz="1100" kern="1400" dirty="0">
                          <a:ln>
                            <a:noFill/>
                          </a:ln>
                          <a:solidFill>
                            <a:srgbClr val="000000"/>
                          </a:solidFill>
                          <a:effectLst/>
                          <a:latin typeface="+mn-lt"/>
                        </a:rPr>
                        <a:t>May take responsibility for a planning permit application before the Victorian Civil and Administrative Tribunal (VCAT).*</a:t>
                      </a:r>
                    </a:p>
                    <a:p>
                      <a:pPr marL="211010" marR="0" indent="0" algn="l" rtl="0">
                        <a:lnSpc>
                          <a:spcPct val="119000"/>
                        </a:lnSpc>
                        <a:spcBef>
                          <a:spcPts val="0"/>
                        </a:spcBef>
                        <a:spcAft>
                          <a:spcPts val="0"/>
                        </a:spcAft>
                      </a:pPr>
                      <a:r>
                        <a:rPr lang="en-AU" sz="900" kern="1400" dirty="0">
                          <a:ln>
                            <a:noFill/>
                          </a:ln>
                          <a:solidFill>
                            <a:srgbClr val="000000"/>
                          </a:solidFill>
                          <a:effectLst/>
                          <a:latin typeface="+mn-lt"/>
                        </a:rPr>
                        <a:t>* Powers only used in certain circumstances.</a:t>
                      </a:r>
                    </a:p>
                  </a:txBody>
                  <a:tcPr marL="36576" marR="36576"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445045"/>
                  </a:ext>
                </a:extLst>
              </a:tr>
            </a:tbl>
          </a:graphicData>
        </a:graphic>
      </p:graphicFrame>
      <p:sp>
        <p:nvSpPr>
          <p:cNvPr id="9" name="Control 4">
            <a:extLst>
              <a:ext uri="{FF2B5EF4-FFF2-40B4-BE49-F238E27FC236}">
                <a16:creationId xmlns:a16="http://schemas.microsoft.com/office/drawing/2014/main" id="{45B9CF5C-4B59-4BEC-9B07-998AC359198B}"/>
              </a:ext>
            </a:extLst>
          </p:cNvPr>
          <p:cNvSpPr>
            <a:spLocks noChangeArrowheads="1" noChangeShapeType="1"/>
          </p:cNvSpPr>
          <p:nvPr/>
        </p:nvSpPr>
        <p:spPr bwMode="auto">
          <a:xfrm>
            <a:off x="1743075" y="6088063"/>
            <a:ext cx="6594475" cy="269240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AU" dirty="0"/>
          </a:p>
        </p:txBody>
      </p:sp>
      <p:grpSp>
        <p:nvGrpSpPr>
          <p:cNvPr id="20" name="Group 19">
            <a:extLst>
              <a:ext uri="{FF2B5EF4-FFF2-40B4-BE49-F238E27FC236}">
                <a16:creationId xmlns:a16="http://schemas.microsoft.com/office/drawing/2014/main" id="{81F96129-1B28-43B8-A047-BC898EB1850F}"/>
              </a:ext>
            </a:extLst>
          </p:cNvPr>
          <p:cNvGrpSpPr/>
          <p:nvPr/>
        </p:nvGrpSpPr>
        <p:grpSpPr>
          <a:xfrm>
            <a:off x="1064501" y="4902595"/>
            <a:ext cx="3140075" cy="1753172"/>
            <a:chOff x="743485" y="4902595"/>
            <a:chExt cx="3140075" cy="1753172"/>
          </a:xfrm>
        </p:grpSpPr>
        <p:sp>
          <p:nvSpPr>
            <p:cNvPr id="10" name="Text Box 14">
              <a:extLst>
                <a:ext uri="{FF2B5EF4-FFF2-40B4-BE49-F238E27FC236}">
                  <a16:creationId xmlns:a16="http://schemas.microsoft.com/office/drawing/2014/main" id="{81C5EA0B-3F18-4BCF-99F6-CE3CEE8F3B15}"/>
                </a:ext>
              </a:extLst>
            </p:cNvPr>
            <p:cNvSpPr txBox="1">
              <a:spLocks noChangeArrowheads="1"/>
            </p:cNvSpPr>
            <p:nvPr/>
          </p:nvSpPr>
          <p:spPr bwMode="auto">
            <a:xfrm>
              <a:off x="745072" y="5200436"/>
              <a:ext cx="3138488" cy="1455331"/>
            </a:xfrm>
            <a:prstGeom prst="rect">
              <a:avLst/>
            </a:prstGeom>
            <a:solidFill>
              <a:srgbClr val="FFFFFF"/>
            </a:solidFill>
            <a:ln w="6350" algn="ctr">
              <a:solidFill>
                <a:srgbClr val="AA1E2E"/>
              </a:solidFill>
              <a:miter lim="800000"/>
              <a:headEnd/>
              <a:tailEnd/>
            </a:ln>
          </p:spPr>
          <p:txBody>
            <a:bodyPr vert="horz" wrap="square" lIns="72000" tIns="45720" rIns="72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rPr>
                <a:t>Councils have the power and responsibility under the Planning and Environment Act to:</a:t>
              </a:r>
            </a:p>
            <a:p>
              <a:pPr marL="171450" marR="0" lvl="0" indent="-171450" algn="l" defTabSz="914400" rtl="0" eaLnBrk="0" fontAlgn="base" latinLnBrk="0" hangingPunct="0">
                <a:lnSpc>
                  <a:spcPct val="100000"/>
                </a:lnSpc>
                <a:spcBef>
                  <a:spcPct val="0"/>
                </a:spcBef>
                <a:spcAft>
                  <a:spcPts val="30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prepare and adopt heritage studies</a:t>
              </a:r>
            </a:p>
            <a:p>
              <a:pPr marL="171450" marR="0" lvl="0" indent="-171450" algn="l" defTabSz="914400" rtl="0" eaLnBrk="0" fontAlgn="base" latinLnBrk="0" hangingPunct="0">
                <a:lnSpc>
                  <a:spcPct val="100000"/>
                </a:lnSpc>
                <a:spcBef>
                  <a:spcPct val="0"/>
                </a:spcBef>
                <a:spcAft>
                  <a:spcPts val="30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develop or implement heritage policies</a:t>
              </a:r>
            </a:p>
            <a:p>
              <a:pPr marL="171450" marR="0" lvl="0" indent="-171450" algn="l" defTabSz="914400" rtl="0" eaLnBrk="0" fontAlgn="base" latinLnBrk="0" hangingPunct="0">
                <a:lnSpc>
                  <a:spcPct val="100000"/>
                </a:lnSpc>
                <a:spcBef>
                  <a:spcPct val="0"/>
                </a:spcBef>
                <a:spcAft>
                  <a:spcPts val="30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prepare amendments to the planning scheme</a:t>
              </a:r>
            </a:p>
            <a:p>
              <a:pPr marL="171450" marR="0" lvl="0" indent="-171450" algn="l" defTabSz="914400" rtl="0" eaLnBrk="0" fontAlgn="base" latinLnBrk="0" hangingPunct="0">
                <a:lnSpc>
                  <a:spcPct val="100000"/>
                </a:lnSpc>
                <a:spcBef>
                  <a:spcPct val="0"/>
                </a:spcBef>
                <a:spcAft>
                  <a:spcPts val="30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refer submissions about amendments to </a:t>
              </a:r>
              <a:br>
                <a:rPr kumimoji="0" lang="en-AU" altLang="en-US" sz="1100" b="0" i="0" u="none" strike="noStrike" cap="none" normalizeH="0" baseline="0" dirty="0">
                  <a:ln>
                    <a:noFill/>
                  </a:ln>
                  <a:solidFill>
                    <a:srgbClr val="000000"/>
                  </a:solidFill>
                  <a:effectLst/>
                  <a:latin typeface="Calibri" panose="020F0502020204030204" pitchFamily="34" charset="0"/>
                </a:rPr>
              </a:br>
              <a:r>
                <a:rPr kumimoji="0" lang="en-AU" altLang="en-US" sz="1100" b="0" i="0" u="none" strike="noStrike" cap="none" normalizeH="0" baseline="0" dirty="0">
                  <a:ln>
                    <a:noFill/>
                  </a:ln>
                  <a:solidFill>
                    <a:srgbClr val="000000"/>
                  </a:solidFill>
                  <a:effectLst/>
                  <a:latin typeface="Calibri" panose="020F0502020204030204" pitchFamily="34" charset="0"/>
                </a:rPr>
                <a:t>independent panel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3">
              <a:extLst>
                <a:ext uri="{FF2B5EF4-FFF2-40B4-BE49-F238E27FC236}">
                  <a16:creationId xmlns:a16="http://schemas.microsoft.com/office/drawing/2014/main" id="{4F3FEC05-7706-4DA6-AEA1-59C2BF0AB345}"/>
                </a:ext>
              </a:extLst>
            </p:cNvPr>
            <p:cNvSpPr>
              <a:spLocks noChangeArrowheads="1"/>
            </p:cNvSpPr>
            <p:nvPr/>
          </p:nvSpPr>
          <p:spPr bwMode="auto">
            <a:xfrm>
              <a:off x="743485" y="4902595"/>
              <a:ext cx="3140075" cy="295275"/>
            </a:xfrm>
            <a:prstGeom prst="rect">
              <a:avLst/>
            </a:prstGeom>
            <a:solidFill>
              <a:srgbClr val="AA1E2E"/>
            </a:solidFill>
            <a:ln w="12700" algn="ctr">
              <a:solidFill>
                <a:srgbClr val="AA1E2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AU" altLang="en-US" sz="1200" b="1" dirty="0">
                  <a:solidFill>
                    <a:srgbClr val="FFFFFF"/>
                  </a:solidFill>
                  <a:latin typeface="Calibri" panose="020F0502020204030204" pitchFamily="34" charset="0"/>
                </a:rPr>
                <a:t>C</a:t>
              </a:r>
              <a:r>
                <a:rPr kumimoji="0" lang="en-AU" altLang="en-US" sz="1200" b="1" i="0" u="none" strike="noStrike" cap="none" normalizeH="0" baseline="0" dirty="0">
                  <a:ln>
                    <a:noFill/>
                  </a:ln>
                  <a:solidFill>
                    <a:srgbClr val="FFFFFF"/>
                  </a:solidFill>
                  <a:effectLst/>
                  <a:latin typeface="Calibri" panose="020F0502020204030204" pitchFamily="34" charset="0"/>
                </a:rPr>
                <a:t>ouncil as PLANNING AUTHORITY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7" name="Group 16">
            <a:extLst>
              <a:ext uri="{FF2B5EF4-FFF2-40B4-BE49-F238E27FC236}">
                <a16:creationId xmlns:a16="http://schemas.microsoft.com/office/drawing/2014/main" id="{10E403BE-5827-400B-9991-43837C8E34AD}"/>
              </a:ext>
            </a:extLst>
          </p:cNvPr>
          <p:cNvGrpSpPr/>
          <p:nvPr/>
        </p:nvGrpSpPr>
        <p:grpSpPr>
          <a:xfrm>
            <a:off x="4929854" y="4902595"/>
            <a:ext cx="3189288" cy="1761718"/>
            <a:chOff x="5148262" y="2701334"/>
            <a:chExt cx="3189288" cy="1761718"/>
          </a:xfrm>
        </p:grpSpPr>
        <p:sp>
          <p:nvSpPr>
            <p:cNvPr id="13" name="Text Box 16">
              <a:extLst>
                <a:ext uri="{FF2B5EF4-FFF2-40B4-BE49-F238E27FC236}">
                  <a16:creationId xmlns:a16="http://schemas.microsoft.com/office/drawing/2014/main" id="{2FE5BB41-575C-49C4-A27E-7F2772D3611A}"/>
                </a:ext>
              </a:extLst>
            </p:cNvPr>
            <p:cNvSpPr txBox="1">
              <a:spLocks noChangeArrowheads="1"/>
            </p:cNvSpPr>
            <p:nvPr/>
          </p:nvSpPr>
          <p:spPr bwMode="auto">
            <a:xfrm>
              <a:off x="5148262" y="3033121"/>
              <a:ext cx="3189288" cy="1429931"/>
            </a:xfrm>
            <a:prstGeom prst="rect">
              <a:avLst/>
            </a:prstGeom>
            <a:solidFill>
              <a:srgbClr val="FFFFFF"/>
            </a:solidFill>
            <a:ln w="6350" algn="ctr">
              <a:solidFill>
                <a:srgbClr val="AA1E2E"/>
              </a:solidFill>
              <a:miter lim="800000"/>
              <a:headEnd/>
              <a:tailEnd/>
            </a:ln>
          </p:spPr>
          <p:txBody>
            <a:bodyPr vert="horz" wrap="square" lIns="72000" tIns="45720" rIns="7200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dirty="0">
                  <a:ln>
                    <a:noFill/>
                  </a:ln>
                  <a:solidFill>
                    <a:srgbClr val="000000"/>
                  </a:solidFill>
                  <a:effectLst/>
                  <a:latin typeface="Calibri" panose="020F0502020204030204" pitchFamily="34" charset="0"/>
                </a:rPr>
                <a:t>Councils are decision makers under the Planning and Environment Act. They:</a:t>
              </a:r>
            </a:p>
            <a:p>
              <a:pPr marL="171450" marR="0" lvl="0" indent="-171450" algn="l" defTabSz="914400" rtl="0" eaLnBrk="0" fontAlgn="base" latinLnBrk="0" hangingPunct="0">
                <a:lnSpc>
                  <a:spcPct val="100000"/>
                </a:lnSpc>
                <a:spcBef>
                  <a:spcPct val="0"/>
                </a:spcBef>
                <a:spcAft>
                  <a:spcPts val="30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make decisions on planning permit applications for changes to places in the Heritage Overlay.</a:t>
              </a:r>
            </a:p>
            <a:p>
              <a:pPr marL="171450" marR="0" lvl="0" indent="-1714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AU" altLang="en-US" sz="1100" b="0" i="0" u="none" strike="noStrike" cap="none" normalizeH="0" baseline="0" dirty="0">
                  <a:ln>
                    <a:noFill/>
                  </a:ln>
                  <a:solidFill>
                    <a:srgbClr val="000000"/>
                  </a:solidFill>
                  <a:effectLst/>
                  <a:latin typeface="Calibri" panose="020F0502020204030204" pitchFamily="34" charset="0"/>
                </a:rPr>
                <a:t>are responsible for the enforcement of the </a:t>
              </a:r>
              <a:br>
                <a:rPr kumimoji="0" lang="en-AU" altLang="en-US" sz="1100" b="0" i="0" u="none" strike="noStrike" cap="none" normalizeH="0" baseline="0" dirty="0">
                  <a:ln>
                    <a:noFill/>
                  </a:ln>
                  <a:solidFill>
                    <a:srgbClr val="000000"/>
                  </a:solidFill>
                  <a:effectLst/>
                  <a:latin typeface="Calibri" panose="020F0502020204030204" pitchFamily="34" charset="0"/>
                </a:rPr>
              </a:br>
              <a:r>
                <a:rPr kumimoji="0" lang="en-AU" altLang="en-US" sz="1100" b="0" i="0" u="none" strike="noStrike" cap="none" normalizeH="0" baseline="0" dirty="0">
                  <a:ln>
                    <a:noFill/>
                  </a:ln>
                  <a:solidFill>
                    <a:srgbClr val="000000"/>
                  </a:solidFill>
                  <a:effectLst/>
                  <a:latin typeface="Calibri" panose="020F0502020204030204" pitchFamily="34" charset="0"/>
                </a:rPr>
                <a:t>planning scheme, including in relation to places in the  Heritage Overlay.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5">
              <a:extLst>
                <a:ext uri="{FF2B5EF4-FFF2-40B4-BE49-F238E27FC236}">
                  <a16:creationId xmlns:a16="http://schemas.microsoft.com/office/drawing/2014/main" id="{F40EFA3C-B563-4448-8B50-0542C33829BD}"/>
                </a:ext>
              </a:extLst>
            </p:cNvPr>
            <p:cNvSpPr>
              <a:spLocks noChangeArrowheads="1"/>
            </p:cNvSpPr>
            <p:nvPr/>
          </p:nvSpPr>
          <p:spPr bwMode="auto">
            <a:xfrm>
              <a:off x="5148262" y="2701334"/>
              <a:ext cx="3189288" cy="331787"/>
            </a:xfrm>
            <a:prstGeom prst="rect">
              <a:avLst/>
            </a:prstGeom>
            <a:solidFill>
              <a:srgbClr val="AA1E2E"/>
            </a:solidFill>
            <a:ln w="12700" algn="ctr">
              <a:solidFill>
                <a:srgbClr val="AA1E2E"/>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lang="en-AU" altLang="en-US" sz="1200" b="1" dirty="0">
                  <a:solidFill>
                    <a:srgbClr val="FFFFFF"/>
                  </a:solidFill>
                  <a:latin typeface="Calibri" panose="020F0502020204030204" pitchFamily="34" charset="0"/>
                </a:rPr>
                <a:t>C</a:t>
              </a:r>
              <a:r>
                <a:rPr kumimoji="0" lang="en-AU" altLang="en-US" sz="1200" b="1" i="0" u="none" strike="noStrike" cap="none" normalizeH="0" baseline="0" dirty="0">
                  <a:ln>
                    <a:noFill/>
                  </a:ln>
                  <a:solidFill>
                    <a:srgbClr val="FFFFFF"/>
                  </a:solidFill>
                  <a:effectLst/>
                  <a:latin typeface="Calibri" panose="020F0502020204030204" pitchFamily="34" charset="0"/>
                </a:rPr>
                <a:t>ouncil as RESPONSIBLE AUTHORITY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8" name="Text Box 19">
            <a:extLst>
              <a:ext uri="{FF2B5EF4-FFF2-40B4-BE49-F238E27FC236}">
                <a16:creationId xmlns:a16="http://schemas.microsoft.com/office/drawing/2014/main" id="{7DEB0286-F7FB-4301-8219-A80DEBDCA46E}"/>
              </a:ext>
            </a:extLst>
          </p:cNvPr>
          <p:cNvSpPr txBox="1">
            <a:spLocks noChangeArrowheads="1"/>
          </p:cNvSpPr>
          <p:nvPr/>
        </p:nvSpPr>
        <p:spPr bwMode="auto">
          <a:xfrm>
            <a:off x="1641556" y="4347652"/>
            <a:ext cx="1985963" cy="314325"/>
          </a:xfrm>
          <a:prstGeom prst="rect">
            <a:avLst/>
          </a:prstGeom>
          <a:solidFill>
            <a:srgbClr val="FFFFFF"/>
          </a:solidFill>
          <a:ln w="6350" algn="ctr">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AU" altLang="en-US" sz="1200" b="1" i="0" u="none" strike="noStrike" cap="none" normalizeH="0" baseline="0" dirty="0">
                <a:ln>
                  <a:noFill/>
                </a:ln>
                <a:solidFill>
                  <a:srgbClr val="000000"/>
                </a:solidFill>
                <a:effectLst/>
                <a:latin typeface="Calibri" panose="020F0502020204030204" pitchFamily="34" charset="0"/>
              </a:rPr>
              <a:t>Changing or adding controls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20">
            <a:extLst>
              <a:ext uri="{FF2B5EF4-FFF2-40B4-BE49-F238E27FC236}">
                <a16:creationId xmlns:a16="http://schemas.microsoft.com/office/drawing/2014/main" id="{20AED935-46B6-4FB5-99E7-9551A54C80B6}"/>
              </a:ext>
            </a:extLst>
          </p:cNvPr>
          <p:cNvSpPr txBox="1">
            <a:spLocks noChangeArrowheads="1"/>
          </p:cNvSpPr>
          <p:nvPr/>
        </p:nvSpPr>
        <p:spPr bwMode="auto">
          <a:xfrm>
            <a:off x="5110035" y="4347652"/>
            <a:ext cx="2828925" cy="314325"/>
          </a:xfrm>
          <a:prstGeom prst="rect">
            <a:avLst/>
          </a:prstGeom>
          <a:solidFill>
            <a:srgbClr val="FFFFFF"/>
          </a:solidFill>
          <a:ln w="12700" algn="ctr">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AU" altLang="en-US" sz="1200" b="1" i="0" u="none" strike="noStrike" cap="none" normalizeH="0" baseline="0" dirty="0">
                <a:ln>
                  <a:noFill/>
                </a:ln>
                <a:solidFill>
                  <a:srgbClr val="000000"/>
                </a:solidFill>
                <a:effectLst/>
                <a:latin typeface="Calibri" panose="020F0502020204030204" pitchFamily="34" charset="0"/>
              </a:rPr>
              <a:t>Administering and enforcing the controls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4" name="Straight Arrow Connector 3">
            <a:extLst>
              <a:ext uri="{FF2B5EF4-FFF2-40B4-BE49-F238E27FC236}">
                <a16:creationId xmlns:a16="http://schemas.microsoft.com/office/drawing/2014/main" id="{795314F7-96D3-4CA0-A0FF-62D758D62F3F}"/>
              </a:ext>
            </a:extLst>
          </p:cNvPr>
          <p:cNvCxnSpPr>
            <a:endCxn id="6" idx="0"/>
          </p:cNvCxnSpPr>
          <p:nvPr/>
        </p:nvCxnSpPr>
        <p:spPr>
          <a:xfrm flipH="1">
            <a:off x="4569428" y="3012629"/>
            <a:ext cx="2572" cy="365834"/>
          </a:xfrm>
          <a:prstGeom prst="straightConnector1">
            <a:avLst/>
          </a:prstGeom>
          <a:ln w="28575">
            <a:solidFill>
              <a:srgbClr val="323E4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EA6BB86-171D-431F-95E3-79AFBEE6F9CC}"/>
              </a:ext>
            </a:extLst>
          </p:cNvPr>
          <p:cNvCxnSpPr>
            <a:cxnSpLocks/>
            <a:stCxn id="5" idx="2"/>
            <a:endCxn id="18" idx="0"/>
          </p:cNvCxnSpPr>
          <p:nvPr/>
        </p:nvCxnSpPr>
        <p:spPr>
          <a:xfrm rot="5400000">
            <a:off x="3457436" y="3238025"/>
            <a:ext cx="286729" cy="1932524"/>
          </a:xfrm>
          <a:prstGeom prst="bentConnector3">
            <a:avLst/>
          </a:prstGeom>
          <a:ln w="28575">
            <a:solidFill>
              <a:srgbClr val="AA1E2E"/>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11C04C0-10B0-43F8-A73C-B5E3C2304724}"/>
              </a:ext>
            </a:extLst>
          </p:cNvPr>
          <p:cNvCxnSpPr>
            <a:cxnSpLocks/>
            <a:stCxn id="5" idx="2"/>
            <a:endCxn id="19" idx="0"/>
          </p:cNvCxnSpPr>
          <p:nvPr/>
        </p:nvCxnSpPr>
        <p:spPr>
          <a:xfrm rot="16200000" flipH="1">
            <a:off x="5402416" y="3225569"/>
            <a:ext cx="286729" cy="1957436"/>
          </a:xfrm>
          <a:prstGeom prst="bentConnector3">
            <a:avLst/>
          </a:prstGeom>
          <a:ln w="28575">
            <a:solidFill>
              <a:srgbClr val="AA1E2E"/>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3D551D3-1B9F-4858-86CD-615C2C2DD884}"/>
              </a:ext>
            </a:extLst>
          </p:cNvPr>
          <p:cNvCxnSpPr>
            <a:stCxn id="18" idx="2"/>
            <a:endCxn id="11" idx="0"/>
          </p:cNvCxnSpPr>
          <p:nvPr/>
        </p:nvCxnSpPr>
        <p:spPr>
          <a:xfrm>
            <a:off x="2634538" y="4661977"/>
            <a:ext cx="1" cy="240618"/>
          </a:xfrm>
          <a:prstGeom prst="straightConnector1">
            <a:avLst/>
          </a:prstGeom>
          <a:ln w="28575">
            <a:solidFill>
              <a:srgbClr val="AA1E2E"/>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03B38E2-DA9D-4BF0-B4A0-AF2A2E699035}"/>
              </a:ext>
            </a:extLst>
          </p:cNvPr>
          <p:cNvCxnSpPr>
            <a:stCxn id="19" idx="2"/>
            <a:endCxn id="14" idx="0"/>
          </p:cNvCxnSpPr>
          <p:nvPr/>
        </p:nvCxnSpPr>
        <p:spPr>
          <a:xfrm>
            <a:off x="6524498" y="4661977"/>
            <a:ext cx="0" cy="240618"/>
          </a:xfrm>
          <a:prstGeom prst="straightConnector1">
            <a:avLst/>
          </a:prstGeom>
          <a:ln w="28575">
            <a:solidFill>
              <a:srgbClr val="AA1E2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5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6E10-42C0-4435-9017-3372F45BB088}"/>
              </a:ext>
            </a:extLst>
          </p:cNvPr>
          <p:cNvSpPr>
            <a:spLocks noGrp="1"/>
          </p:cNvSpPr>
          <p:nvPr>
            <p:ph type="title"/>
          </p:nvPr>
        </p:nvSpPr>
        <p:spPr/>
        <p:txBody>
          <a:bodyPr>
            <a:normAutofit/>
          </a:bodyPr>
          <a:lstStyle/>
          <a:p>
            <a:r>
              <a:rPr lang="en-AU" sz="3600" dirty="0">
                <a:latin typeface="Arial" panose="020B0604020202020204" pitchFamily="34" charset="0"/>
                <a:cs typeface="Arial" panose="020B0604020202020204" pitchFamily="34" charset="0"/>
              </a:rPr>
              <a:t>The local context </a:t>
            </a:r>
          </a:p>
        </p:txBody>
      </p:sp>
      <p:sp>
        <p:nvSpPr>
          <p:cNvPr id="3" name="Content Placeholder 2">
            <a:extLst>
              <a:ext uri="{FF2B5EF4-FFF2-40B4-BE49-F238E27FC236}">
                <a16:creationId xmlns:a16="http://schemas.microsoft.com/office/drawing/2014/main" id="{427A2718-20F0-4D1E-BE89-FA8CF205C0E1}"/>
              </a:ext>
            </a:extLst>
          </p:cNvPr>
          <p:cNvSpPr>
            <a:spLocks noGrp="1"/>
          </p:cNvSpPr>
          <p:nvPr>
            <p:ph idx="1"/>
          </p:nvPr>
        </p:nvSpPr>
        <p:spPr>
          <a:xfrm>
            <a:off x="272374" y="1690689"/>
            <a:ext cx="8707997" cy="4565732"/>
          </a:xfrm>
        </p:spPr>
        <p:txBody>
          <a:bodyPr>
            <a:normAutofit fontScale="62500" lnSpcReduction="20000"/>
          </a:bodyPr>
          <a:lstStyle/>
          <a:p>
            <a:pPr marL="0" indent="0">
              <a:spcBef>
                <a:spcPts val="1200"/>
              </a:spcBef>
              <a:buNone/>
            </a:pPr>
            <a:r>
              <a:rPr lang="en-AU" dirty="0"/>
              <a:t>The area known as </a:t>
            </a:r>
            <a:r>
              <a:rPr lang="en-AU" dirty="0">
                <a:solidFill>
                  <a:srgbClr val="7030A0"/>
                </a:solidFill>
              </a:rPr>
              <a:t>[insert municipality]</a:t>
            </a:r>
            <a:r>
              <a:rPr lang="en-AU" dirty="0"/>
              <a:t> is the traditional lands of the </a:t>
            </a:r>
            <a:r>
              <a:rPr lang="en-AU" dirty="0">
                <a:solidFill>
                  <a:srgbClr val="7030A0"/>
                </a:solidFill>
              </a:rPr>
              <a:t>[insert known TO/s]</a:t>
            </a:r>
            <a:r>
              <a:rPr lang="en-AU" dirty="0"/>
              <a:t>.</a:t>
            </a:r>
          </a:p>
          <a:p>
            <a:pPr marL="0" indent="0">
              <a:spcBef>
                <a:spcPts val="1200"/>
              </a:spcBef>
              <a:buNone/>
            </a:pPr>
            <a:r>
              <a:rPr lang="en-AU" dirty="0">
                <a:solidFill>
                  <a:srgbClr val="7030A0"/>
                </a:solidFill>
              </a:rPr>
              <a:t>[City/Shire] </a:t>
            </a:r>
            <a:r>
              <a:rPr lang="en-AU" dirty="0"/>
              <a:t>is known for its </a:t>
            </a:r>
            <a:r>
              <a:rPr lang="en-AU" dirty="0">
                <a:solidFill>
                  <a:srgbClr val="7030A0"/>
                </a:solidFill>
              </a:rPr>
              <a:t>[Victorian terraces/mud brick dwellings/mid-century modern architecture/1920s municipal buildings/other]</a:t>
            </a:r>
          </a:p>
          <a:p>
            <a:pPr marL="0" indent="0">
              <a:spcBef>
                <a:spcPts val="1200"/>
              </a:spcBef>
              <a:buNone/>
            </a:pPr>
            <a:r>
              <a:rPr lang="en-AU" dirty="0"/>
              <a:t>We have </a:t>
            </a:r>
            <a:r>
              <a:rPr lang="en-AU" dirty="0">
                <a:solidFill>
                  <a:srgbClr val="7030A0"/>
                </a:solidFill>
              </a:rPr>
              <a:t>[no. of] </a:t>
            </a:r>
            <a:r>
              <a:rPr lang="en-AU" dirty="0"/>
              <a:t>places in the </a:t>
            </a:r>
            <a:r>
              <a:rPr lang="en-AU" b="1" dirty="0"/>
              <a:t>Victorian Heritage Register</a:t>
            </a:r>
            <a:r>
              <a:rPr lang="en-AU" dirty="0"/>
              <a:t>.  </a:t>
            </a:r>
          </a:p>
          <a:p>
            <a:pPr marL="452438" lvl="1" indent="-182563">
              <a:spcBef>
                <a:spcPts val="1200"/>
              </a:spcBef>
            </a:pPr>
            <a:r>
              <a:rPr lang="en-AU" dirty="0"/>
              <a:t>[</a:t>
            </a:r>
            <a:r>
              <a:rPr lang="en-AU" dirty="0">
                <a:solidFill>
                  <a:srgbClr val="7030A0"/>
                </a:solidFill>
              </a:rPr>
              <a:t>highlight any relevant VHR-related permit applications or registration hearing/matters in the last 12 months that the council has been involved in]</a:t>
            </a:r>
          </a:p>
          <a:p>
            <a:pPr marL="0" indent="0">
              <a:spcBef>
                <a:spcPts val="1200"/>
              </a:spcBef>
              <a:buNone/>
            </a:pPr>
            <a:r>
              <a:rPr lang="en-AU" dirty="0"/>
              <a:t>We have </a:t>
            </a:r>
            <a:r>
              <a:rPr lang="en-AU" dirty="0">
                <a:solidFill>
                  <a:srgbClr val="7030A0"/>
                </a:solidFill>
              </a:rPr>
              <a:t>[no. of] </a:t>
            </a:r>
            <a:r>
              <a:rPr lang="en-AU" dirty="0"/>
              <a:t>places in the </a:t>
            </a:r>
            <a:r>
              <a:rPr lang="en-AU" b="1" dirty="0"/>
              <a:t>Victorian Heritage Inventory </a:t>
            </a:r>
            <a:r>
              <a:rPr lang="en-AU" dirty="0"/>
              <a:t>of historic archaeological sites.</a:t>
            </a:r>
          </a:p>
          <a:p>
            <a:pPr marL="0" indent="0">
              <a:spcBef>
                <a:spcPts val="1200"/>
              </a:spcBef>
              <a:buNone/>
            </a:pPr>
            <a:r>
              <a:rPr lang="en-AU" dirty="0"/>
              <a:t>We have </a:t>
            </a:r>
            <a:r>
              <a:rPr lang="en-AU" dirty="0">
                <a:solidFill>
                  <a:srgbClr val="7030A0"/>
                </a:solidFill>
              </a:rPr>
              <a:t>[no. of] </a:t>
            </a:r>
            <a:r>
              <a:rPr lang="en-AU" dirty="0"/>
              <a:t>places within the schedule to the </a:t>
            </a:r>
            <a:r>
              <a:rPr lang="en-AU" b="1" dirty="0"/>
              <a:t>Heritage Overlay (HO)</a:t>
            </a:r>
            <a:r>
              <a:rPr lang="en-AU" dirty="0"/>
              <a:t>.</a:t>
            </a:r>
          </a:p>
          <a:p>
            <a:pPr marL="0" indent="0">
              <a:spcBef>
                <a:spcPts val="1200"/>
              </a:spcBef>
              <a:buNone/>
            </a:pPr>
            <a:r>
              <a:rPr lang="en-AU" dirty="0"/>
              <a:t>	</a:t>
            </a:r>
            <a:r>
              <a:rPr lang="en-AU" dirty="0">
                <a:solidFill>
                  <a:srgbClr val="7030A0"/>
                </a:solidFill>
              </a:rPr>
              <a:t>[no. of] </a:t>
            </a:r>
            <a:r>
              <a:rPr lang="en-AU" dirty="0"/>
              <a:t>are </a:t>
            </a:r>
            <a:r>
              <a:rPr lang="en-AU" u="sng" dirty="0"/>
              <a:t>individually</a:t>
            </a:r>
            <a:r>
              <a:rPr lang="en-AU" dirty="0"/>
              <a:t> </a:t>
            </a:r>
            <a:r>
              <a:rPr lang="en-AU" u="sng" dirty="0"/>
              <a:t>significant</a:t>
            </a:r>
            <a:r>
              <a:rPr lang="en-AU" dirty="0"/>
              <a:t> places</a:t>
            </a:r>
          </a:p>
          <a:p>
            <a:pPr marL="0" indent="0">
              <a:spcBef>
                <a:spcPts val="1200"/>
              </a:spcBef>
              <a:buNone/>
            </a:pPr>
            <a:r>
              <a:rPr lang="en-AU" dirty="0"/>
              <a:t>	</a:t>
            </a:r>
            <a:r>
              <a:rPr lang="en-AU" dirty="0">
                <a:solidFill>
                  <a:srgbClr val="7030A0"/>
                </a:solidFill>
              </a:rPr>
              <a:t>[no. of] </a:t>
            </a:r>
            <a:r>
              <a:rPr lang="en-AU" dirty="0"/>
              <a:t>are heritage </a:t>
            </a:r>
            <a:r>
              <a:rPr lang="en-AU" u="sng" dirty="0"/>
              <a:t>precincts</a:t>
            </a:r>
          </a:p>
          <a:p>
            <a:pPr marL="0" indent="0">
              <a:spcBef>
                <a:spcPts val="1200"/>
              </a:spcBef>
              <a:buNone/>
            </a:pPr>
            <a:r>
              <a:rPr lang="en-AU" dirty="0"/>
              <a:t>	</a:t>
            </a:r>
            <a:r>
              <a:rPr lang="en-AU" dirty="0">
                <a:solidFill>
                  <a:srgbClr val="7030A0"/>
                </a:solidFill>
              </a:rPr>
              <a:t>[no. of] </a:t>
            </a:r>
            <a:r>
              <a:rPr lang="en-AU" dirty="0"/>
              <a:t>are not buildings but objects or significant trees</a:t>
            </a:r>
          </a:p>
          <a:p>
            <a:pPr marL="0" indent="0">
              <a:spcBef>
                <a:spcPts val="1200"/>
              </a:spcBef>
              <a:buNone/>
            </a:pPr>
            <a:r>
              <a:rPr lang="en-AU" dirty="0">
                <a:solidFill>
                  <a:srgbClr val="7030A0"/>
                </a:solidFill>
              </a:rPr>
              <a:t>[no. of] </a:t>
            </a:r>
            <a:r>
              <a:rPr lang="en-AU" dirty="0"/>
              <a:t>or </a:t>
            </a:r>
            <a:r>
              <a:rPr lang="en-AU" dirty="0">
                <a:solidFill>
                  <a:srgbClr val="7030A0"/>
                </a:solidFill>
              </a:rPr>
              <a:t>[calculate % of whole] </a:t>
            </a:r>
            <a:r>
              <a:rPr lang="en-AU" dirty="0"/>
              <a:t>include internal or other controls in the HO schedule. </a:t>
            </a:r>
          </a:p>
          <a:p>
            <a:pPr marL="0" indent="0">
              <a:spcBef>
                <a:spcPts val="1200"/>
              </a:spcBef>
              <a:buNone/>
            </a:pPr>
            <a:r>
              <a:rPr lang="en-AU" dirty="0">
                <a:solidFill>
                  <a:srgbClr val="7030A0"/>
                </a:solidFill>
              </a:rPr>
              <a:t>[no of the heritage places – local and state listed] </a:t>
            </a:r>
            <a:r>
              <a:rPr lang="en-AU" dirty="0"/>
              <a:t>that are council-owned assets </a:t>
            </a:r>
          </a:p>
          <a:p>
            <a:pPr marL="0" indent="0">
              <a:spcBef>
                <a:spcPts val="1200"/>
              </a:spcBef>
              <a:buNone/>
            </a:pPr>
            <a:r>
              <a:rPr lang="en-AU" dirty="0"/>
              <a:t>There are also a number of areas of Aboriginal cultural heritage sensitivity.</a:t>
            </a:r>
          </a:p>
          <a:p>
            <a:pPr marL="0" indent="0">
              <a:buNone/>
            </a:pPr>
            <a:endParaRPr lang="en-AU" dirty="0"/>
          </a:p>
        </p:txBody>
      </p:sp>
    </p:spTree>
    <p:extLst>
      <p:ext uri="{BB962C8B-B14F-4D97-AF65-F5344CB8AC3E}">
        <p14:creationId xmlns:p14="http://schemas.microsoft.com/office/powerpoint/2010/main" val="150210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EFCDD-D412-429A-9605-25D42BE5C6D9}"/>
              </a:ext>
            </a:extLst>
          </p:cNvPr>
          <p:cNvSpPr>
            <a:spLocks noGrp="1"/>
          </p:cNvSpPr>
          <p:nvPr>
            <p:ph type="title"/>
          </p:nvPr>
        </p:nvSpPr>
        <p:spPr>
          <a:xfrm>
            <a:off x="628650" y="365126"/>
            <a:ext cx="8106788" cy="1325563"/>
          </a:xfrm>
        </p:spPr>
        <p:txBody>
          <a:bodyPr>
            <a:normAutofit/>
          </a:bodyPr>
          <a:lstStyle/>
          <a:p>
            <a:r>
              <a:rPr lang="en-AU" sz="3600" dirty="0">
                <a:latin typeface="Arial" panose="020B0604020202020204" pitchFamily="34" charset="0"/>
                <a:cs typeface="Arial" panose="020B0604020202020204" pitchFamily="34" charset="0"/>
              </a:rPr>
              <a:t>Existing heritage strategies and studies</a:t>
            </a:r>
          </a:p>
        </p:txBody>
      </p:sp>
      <p:sp>
        <p:nvSpPr>
          <p:cNvPr id="3" name="Content Placeholder 2">
            <a:extLst>
              <a:ext uri="{FF2B5EF4-FFF2-40B4-BE49-F238E27FC236}">
                <a16:creationId xmlns:a16="http://schemas.microsoft.com/office/drawing/2014/main" id="{EC04FD32-0228-4FDC-B889-93201638A3B1}"/>
              </a:ext>
            </a:extLst>
          </p:cNvPr>
          <p:cNvSpPr>
            <a:spLocks noGrp="1"/>
          </p:cNvSpPr>
          <p:nvPr>
            <p:ph idx="1"/>
          </p:nvPr>
        </p:nvSpPr>
        <p:spPr/>
        <p:txBody>
          <a:bodyPr>
            <a:normAutofit/>
          </a:bodyPr>
          <a:lstStyle/>
          <a:p>
            <a:pPr marL="0" indent="0">
              <a:buNone/>
            </a:pPr>
            <a:r>
              <a:rPr lang="en-AU" sz="2400" dirty="0"/>
              <a:t>Council has:</a:t>
            </a:r>
          </a:p>
          <a:p>
            <a:r>
              <a:rPr lang="en-AU" sz="2400" dirty="0">
                <a:solidFill>
                  <a:srgbClr val="7030A0"/>
                </a:solidFill>
              </a:rPr>
              <a:t>[a Heritage Strategy that coordinates, prioritises and monitors all heritage actions to be carried out]</a:t>
            </a:r>
          </a:p>
          <a:p>
            <a:r>
              <a:rPr lang="en-AU" sz="2400" dirty="0">
                <a:solidFill>
                  <a:srgbClr val="7030A0"/>
                </a:solidFill>
              </a:rPr>
              <a:t>[a Thematic Environmental History that identifies the key historical themes of the City/Shire]</a:t>
            </a:r>
          </a:p>
          <a:p>
            <a:r>
              <a:rPr lang="en-AU" sz="2400" dirty="0"/>
              <a:t>The </a:t>
            </a:r>
            <a:r>
              <a:rPr lang="en-AU" sz="2400" dirty="0">
                <a:solidFill>
                  <a:srgbClr val="7030A0"/>
                </a:solidFill>
              </a:rPr>
              <a:t>[City/Shire] </a:t>
            </a:r>
            <a:r>
              <a:rPr lang="en-AU" sz="2400" dirty="0"/>
              <a:t>has the following heritage studies:</a:t>
            </a:r>
          </a:p>
          <a:p>
            <a:pPr lvl="1"/>
            <a:r>
              <a:rPr lang="en-AU" dirty="0">
                <a:solidFill>
                  <a:srgbClr val="7030A0"/>
                </a:solidFill>
              </a:rPr>
              <a:t>[list studies – either on this slide or a separate one]</a:t>
            </a:r>
          </a:p>
          <a:p>
            <a:r>
              <a:rPr lang="en-AU" sz="2400" dirty="0">
                <a:solidFill>
                  <a:srgbClr val="7030A0"/>
                </a:solidFill>
              </a:rPr>
              <a:t>[a Potential Heritage List that consists of places that could have local significance but require further investigation.]</a:t>
            </a:r>
          </a:p>
        </p:txBody>
      </p:sp>
    </p:spTree>
    <p:extLst>
      <p:ext uri="{BB962C8B-B14F-4D97-AF65-F5344CB8AC3E}">
        <p14:creationId xmlns:p14="http://schemas.microsoft.com/office/powerpoint/2010/main" val="70948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37AA-469C-477B-965D-EC8EA4BA2ACD}"/>
              </a:ext>
            </a:extLst>
          </p:cNvPr>
          <p:cNvSpPr>
            <a:spLocks noGrp="1"/>
          </p:cNvSpPr>
          <p:nvPr>
            <p:ph type="title"/>
          </p:nvPr>
        </p:nvSpPr>
        <p:spPr>
          <a:xfrm>
            <a:off x="628650" y="365126"/>
            <a:ext cx="8116516" cy="1325563"/>
          </a:xfrm>
        </p:spPr>
        <p:txBody>
          <a:bodyPr>
            <a:normAutofit/>
          </a:bodyPr>
          <a:lstStyle/>
          <a:p>
            <a:r>
              <a:rPr lang="en-AU" sz="3600" dirty="0">
                <a:latin typeface="Arial" panose="020B0604020202020204" pitchFamily="34" charset="0"/>
                <a:cs typeface="Arial" panose="020B0604020202020204" pitchFamily="34" charset="0"/>
              </a:rPr>
              <a:t>Historic themes of importance to </a:t>
            </a:r>
            <a:r>
              <a:rPr lang="en-AU" sz="3600" dirty="0">
                <a:solidFill>
                  <a:srgbClr val="7030A0"/>
                </a:solidFill>
                <a:latin typeface="Arial" panose="020B0604020202020204" pitchFamily="34" charset="0"/>
                <a:ea typeface="+mn-ea"/>
                <a:cs typeface="Arial" panose="020B0604020202020204" pitchFamily="34" charset="0"/>
              </a:rPr>
              <a:t>[city/shire]</a:t>
            </a:r>
          </a:p>
        </p:txBody>
      </p:sp>
      <p:sp>
        <p:nvSpPr>
          <p:cNvPr id="3" name="Content Placeholder 2">
            <a:extLst>
              <a:ext uri="{FF2B5EF4-FFF2-40B4-BE49-F238E27FC236}">
                <a16:creationId xmlns:a16="http://schemas.microsoft.com/office/drawing/2014/main" id="{0DF42BC8-9623-4DCD-9D75-6AF9509AC06F}"/>
              </a:ext>
            </a:extLst>
          </p:cNvPr>
          <p:cNvSpPr>
            <a:spLocks noGrp="1"/>
          </p:cNvSpPr>
          <p:nvPr>
            <p:ph idx="1"/>
          </p:nvPr>
        </p:nvSpPr>
        <p:spPr/>
        <p:txBody>
          <a:bodyPr/>
          <a:lstStyle/>
          <a:p>
            <a:r>
              <a:rPr lang="en-AU" dirty="0">
                <a:solidFill>
                  <a:srgbClr val="7030A0"/>
                </a:solidFill>
              </a:rPr>
              <a:t>[list the key historic themes (with images) from your Thematic Environmental History that make the municipality important. ]</a:t>
            </a:r>
          </a:p>
          <a:p>
            <a:r>
              <a:rPr lang="en-AU" dirty="0">
                <a:solidFill>
                  <a:srgbClr val="7030A0"/>
                </a:solidFill>
              </a:rPr>
              <a:t>[consider whether it is useful to highlight new or emerging themes e.g. places of significance to the LGBTQIA+ community]</a:t>
            </a:r>
          </a:p>
          <a:p>
            <a:pPr marL="0" indent="0">
              <a:buNone/>
            </a:pPr>
            <a:endParaRPr lang="en-AU" dirty="0"/>
          </a:p>
        </p:txBody>
      </p:sp>
    </p:spTree>
    <p:extLst>
      <p:ext uri="{BB962C8B-B14F-4D97-AF65-F5344CB8AC3E}">
        <p14:creationId xmlns:p14="http://schemas.microsoft.com/office/powerpoint/2010/main" val="292000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BAF3-5BFF-40AB-B262-CA518CFCC803}"/>
              </a:ext>
            </a:extLst>
          </p:cNvPr>
          <p:cNvSpPr>
            <a:spLocks noGrp="1"/>
          </p:cNvSpPr>
          <p:nvPr>
            <p:ph type="title"/>
          </p:nvPr>
        </p:nvSpPr>
        <p:spPr>
          <a:xfrm>
            <a:off x="628650" y="495827"/>
            <a:ext cx="7886700" cy="691874"/>
          </a:xfrm>
        </p:spPr>
        <p:txBody>
          <a:bodyPr>
            <a:normAutofit/>
          </a:bodyPr>
          <a:lstStyle/>
          <a:p>
            <a:r>
              <a:rPr lang="en-AU" sz="3600" dirty="0">
                <a:latin typeface="Arial" panose="020B0604020202020204" pitchFamily="34" charset="0"/>
                <a:cs typeface="Arial" panose="020B0604020202020204" pitchFamily="34" charset="0"/>
              </a:rPr>
              <a:t>Current and future heritage work </a:t>
            </a:r>
          </a:p>
        </p:txBody>
      </p:sp>
      <p:sp>
        <p:nvSpPr>
          <p:cNvPr id="7" name="Content Placeholder 6">
            <a:extLst>
              <a:ext uri="{FF2B5EF4-FFF2-40B4-BE49-F238E27FC236}">
                <a16:creationId xmlns:a16="http://schemas.microsoft.com/office/drawing/2014/main" id="{91E571B7-B3ED-47B4-9CBE-E7BCE2212523}"/>
              </a:ext>
            </a:extLst>
          </p:cNvPr>
          <p:cNvSpPr>
            <a:spLocks noGrp="1"/>
          </p:cNvSpPr>
          <p:nvPr>
            <p:ph idx="1"/>
          </p:nvPr>
        </p:nvSpPr>
        <p:spPr>
          <a:xfrm>
            <a:off x="628650" y="1661746"/>
            <a:ext cx="8049358" cy="4409269"/>
          </a:xfrm>
        </p:spPr>
        <p:txBody>
          <a:bodyPr>
            <a:normAutofit fontScale="62500" lnSpcReduction="20000"/>
          </a:bodyPr>
          <a:lstStyle/>
          <a:p>
            <a:r>
              <a:rPr lang="en-AU" dirty="0"/>
              <a:t>Council is currently progressing </a:t>
            </a:r>
            <a:r>
              <a:rPr lang="en-AU" dirty="0">
                <a:solidFill>
                  <a:srgbClr val="7030A0"/>
                </a:solidFill>
              </a:rPr>
              <a:t>[insert description of a current heritage amendment, Thematic Environmental History or heritage study or policy project]</a:t>
            </a:r>
          </a:p>
          <a:p>
            <a:pPr marL="342900" lvl="1" indent="0">
              <a:buNone/>
            </a:pPr>
            <a:r>
              <a:rPr lang="en-AU" dirty="0">
                <a:solidFill>
                  <a:srgbClr val="7030A0"/>
                </a:solidFill>
              </a:rPr>
              <a:t>Describe briefly stage of amendment, TEH or study or project and its purpose.</a:t>
            </a:r>
          </a:p>
          <a:p>
            <a:r>
              <a:rPr lang="en-AU" dirty="0"/>
              <a:t>In the </a:t>
            </a:r>
            <a:r>
              <a:rPr lang="en-AU" dirty="0">
                <a:solidFill>
                  <a:srgbClr val="7030A0"/>
                </a:solidFill>
              </a:rPr>
              <a:t>[insert time frame depending on particular council plan: e.g. ‘next financial year’ or ‘next budget cycle’ or ‘long/medium/short term’]</a:t>
            </a:r>
            <a:r>
              <a:rPr lang="en-AU" dirty="0"/>
              <a:t> Council should commence a </a:t>
            </a:r>
            <a:r>
              <a:rPr lang="en-AU" dirty="0">
                <a:solidFill>
                  <a:srgbClr val="7030A0"/>
                </a:solidFill>
              </a:rPr>
              <a:t>[study/project/amendment to investigate/amend …] </a:t>
            </a:r>
          </a:p>
          <a:p>
            <a:pPr marL="0" indent="0">
              <a:buNone/>
            </a:pPr>
            <a:r>
              <a:rPr lang="en-AU" dirty="0">
                <a:solidFill>
                  <a:srgbClr val="7030A0"/>
                </a:solidFill>
              </a:rPr>
              <a:t>AND/OR</a:t>
            </a:r>
          </a:p>
          <a:p>
            <a:r>
              <a:rPr lang="en-AU" dirty="0"/>
              <a:t>The </a:t>
            </a:r>
            <a:r>
              <a:rPr lang="en-AU" dirty="0">
                <a:solidFill>
                  <a:srgbClr val="7030A0"/>
                </a:solidFill>
              </a:rPr>
              <a:t>[City’s/Shire’s] </a:t>
            </a:r>
            <a:r>
              <a:rPr lang="en-AU" dirty="0"/>
              <a:t>Thematic Environmental History shows that some areas of the municipality are well represented by the Heritage Overlay, such as </a:t>
            </a:r>
            <a:r>
              <a:rPr lang="en-AU" dirty="0">
                <a:solidFill>
                  <a:srgbClr val="7030A0"/>
                </a:solidFill>
              </a:rPr>
              <a:t>[insert example]</a:t>
            </a:r>
            <a:r>
              <a:rPr lang="en-AU" dirty="0"/>
              <a:t>. Other areas and stories of the </a:t>
            </a:r>
            <a:r>
              <a:rPr lang="en-AU" dirty="0">
                <a:solidFill>
                  <a:srgbClr val="7030A0"/>
                </a:solidFill>
              </a:rPr>
              <a:t>[City/Shire]</a:t>
            </a:r>
            <a:r>
              <a:rPr lang="en-AU" dirty="0"/>
              <a:t> are not yet well represented and require identification and assessment.</a:t>
            </a:r>
          </a:p>
          <a:p>
            <a:pPr marL="0" indent="0">
              <a:buNone/>
            </a:pPr>
            <a:r>
              <a:rPr lang="en-AU" dirty="0">
                <a:solidFill>
                  <a:srgbClr val="7030A0"/>
                </a:solidFill>
              </a:rPr>
              <a:t>AND/OR</a:t>
            </a:r>
          </a:p>
          <a:p>
            <a:r>
              <a:rPr lang="en-AU" dirty="0"/>
              <a:t>The council is required to regularly review and endorse a number of strategic and regulatory documents </a:t>
            </a:r>
            <a:r>
              <a:rPr lang="en-AU" dirty="0">
                <a:solidFill>
                  <a:srgbClr val="7030A0"/>
                </a:solidFill>
              </a:rPr>
              <a:t>[e.g. the council Plan, Planning Scheme Review cycle, Municipal local laws]</a:t>
            </a:r>
            <a:r>
              <a:rPr lang="en-AU" dirty="0"/>
              <a:t> and there is an opportunity to use these documents to have a positive effect on the management of heritage in our area.</a:t>
            </a:r>
            <a:endParaRPr lang="en-AU" dirty="0">
              <a:solidFill>
                <a:srgbClr val="7030A0"/>
              </a:solidFill>
            </a:endParaRPr>
          </a:p>
        </p:txBody>
      </p:sp>
    </p:spTree>
    <p:extLst>
      <p:ext uri="{BB962C8B-B14F-4D97-AF65-F5344CB8AC3E}">
        <p14:creationId xmlns:p14="http://schemas.microsoft.com/office/powerpoint/2010/main" val="1297497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797aeec6-0273-40f2-ab3e-beee73212332" ContentTypeId="0x0101002517F445A0F35E449C98AAD631F2B038451F" PreviousValue="false"/>
</file>

<file path=customXml/item3.xml><?xml version="1.0" encoding="utf-8"?>
<?mso-contentType ?>
<customXsn xmlns="http://schemas.microsoft.com/office/2006/metadata/customXsn">
  <xsnLocation/>
  <cached>True</cached>
  <openByDefault>True</openByDefault>
  <xsnScope>/sites/contentTypeHub</xsnScope>
</customXsn>
</file>

<file path=customXml/item4.xml><?xml version="1.0" encoding="utf-8"?>
<ct:contentTypeSchema xmlns:ct="http://schemas.microsoft.com/office/2006/metadata/contentType" xmlns:ma="http://schemas.microsoft.com/office/2006/metadata/properties/metaAttributes" ct:_="" ma:_="" ma:contentTypeName="Project Report" ma:contentTypeID="0x0101002517F445A0F35E449C98AAD631F2B038451F00BF68EED188A8AC47A89FB5047AADD839" ma:contentTypeVersion="16" ma:contentTypeDescription="Includes progress reports, health check, benefit realisation reports and all other project related reports - DEPI" ma:contentTypeScope="" ma:versionID="82eaa9a0ec7e312064fa459d094a576d">
  <xsd:schema xmlns:xsd="http://www.w3.org/2001/XMLSchema" xmlns:xs="http://www.w3.org/2001/XMLSchema" xmlns:p="http://schemas.microsoft.com/office/2006/metadata/properties" xmlns:ns1="http://schemas.microsoft.com/sharepoint/v3" xmlns:ns2="a5f32de4-e402-4188-b034-e71ca7d22e54" xmlns:ns3="9fd47c19-1c4a-4d7d-b342-c10cef269344" xmlns:ns4="a362e7d2-7dc2-4b04-a258-b0c902f08587" targetNamespace="http://schemas.microsoft.com/office/2006/metadata/properties" ma:root="true" ma:fieldsID="7400635eac4736840b166c3fa09f5555" ns1:_="" ns2:_="" ns3:_="" ns4:_="">
    <xsd:import namespace="http://schemas.microsoft.com/sharepoint/v3"/>
    <xsd:import namespace="a5f32de4-e402-4188-b034-e71ca7d22e54"/>
    <xsd:import namespace="9fd47c19-1c4a-4d7d-b342-c10cef269344"/>
    <xsd:import namespace="a362e7d2-7dc2-4b04-a258-b0c902f08587"/>
    <xsd:element name="properties">
      <xsd:complexType>
        <xsd:sequence>
          <xsd:element name="documentManagement">
            <xsd:complexType>
              <xsd:all>
                <xsd:element ref="ns1:RoutingRuleDescription" minOccurs="0"/>
                <xsd:element ref="ns1:Language"/>
                <xsd:element ref="ns2:_dlc_DocIdUrl" minOccurs="0"/>
                <xsd:element ref="ns2:_dlc_DocId" minOccurs="0"/>
                <xsd:element ref="ns3:k1bd994a94c2413797db3bab8f123f6f" minOccurs="0"/>
                <xsd:element ref="ns3:a25c4e3633654d669cbaa09ae6b70789" minOccurs="0"/>
                <xsd:element ref="ns3:mfe9accc5a0b4653a7b513b67ffd122d" minOccurs="0"/>
                <xsd:element ref="ns2:_dlc_DocIdPersistId" minOccurs="0"/>
                <xsd:element ref="ns3:pd01c257034b4e86b1f58279a3bd54c6" minOccurs="0"/>
                <xsd:element ref="ns3:fb3179c379644f499d7166d0c985669b" minOccurs="0"/>
                <xsd:element ref="ns3:TaxCatchAll" minOccurs="0"/>
                <xsd:element ref="ns3:TaxCatchAllLabel" minOccurs="0"/>
                <xsd:element ref="ns3:ece32f50ba964e1fbf627a9d83fe6c01" minOccurs="0"/>
                <xsd:element ref="ns3:ic50d0a05a8e4d9791dac67f8a1e716c" minOccurs="0"/>
                <xsd:element ref="ns3:n771d69a070c4babbf278c67c8a2b859" minOccurs="0"/>
                <xsd:element ref="ns4:Project_x0020_Resources" minOccurs="0"/>
                <xsd:element ref="ns4: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element name="Language" ma:index="11" ma:displayName="Language" ma:default="English"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a5f32de4-e402-4188-b034-e71ca7d22e54" elementFormDefault="qualified">
    <xsd:import namespace="http://schemas.microsoft.com/office/2006/documentManagement/types"/>
    <xsd:import namespace="http://schemas.microsoft.com/office/infopath/2007/PartnerControls"/>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fd47c19-1c4a-4d7d-b342-c10cef269344" elementFormDefault="qualified">
    <xsd:import namespace="http://schemas.microsoft.com/office/2006/documentManagement/types"/>
    <xsd:import namespace="http://schemas.microsoft.com/office/infopath/2007/PartnerControls"/>
    <xsd:element name="k1bd994a94c2413797db3bab8f123f6f" ma:index="14" nillable="true" ma:taxonomy="true" ma:internalName="k1bd994a94c2413797db3bab8f123f6f" ma:taxonomyFieldName="Section" ma:displayName="Section" ma:default="7;#All|8270565e-a836-42c0-aa61-1ac7b0ff14aa" ma:fieldId="{41bd994a-94c2-4137-97db-3bab8f123f6f}" ma:sspId="797aeec6-0273-40f2-ab3e-beee73212332" ma:termSetId="7ed103ff-4fe0-4197-8cbd-8afd7af5c093" ma:anchorId="00000000-0000-0000-0000-000000000000" ma:open="false" ma:isKeyword="false">
      <xsd:complexType>
        <xsd:sequence>
          <xsd:element ref="pc:Terms" minOccurs="0" maxOccurs="1"/>
        </xsd:sequence>
      </xsd:complexType>
    </xsd:element>
    <xsd:element name="a25c4e3633654d669cbaa09ae6b70789" ma:index="16" nillable="true" ma:taxonomy="true" ma:internalName="a25c4e3633654d669cbaa09ae6b70789" ma:taxonomyFieldName="Sub_x002d_Section" ma:displayName="Sub-Section" ma:default="" ma:fieldId="{a25c4e36-3365-4d66-9cba-a09ae6b70789}" ma:sspId="797aeec6-0273-40f2-ab3e-beee73212332" ma:termSetId="52866136-d969-4b31-8d96-2f1d875187a1" ma:anchorId="00000000-0000-0000-0000-000000000000" ma:open="false" ma:isKeyword="false">
      <xsd:complexType>
        <xsd:sequence>
          <xsd:element ref="pc:Terms" minOccurs="0" maxOccurs="1"/>
        </xsd:sequence>
      </xsd:complexType>
    </xsd:element>
    <xsd:element name="mfe9accc5a0b4653a7b513b67ffd122d" ma:index="18" ma:taxonomy="true" ma:internalName="mfe9accc5a0b4653a7b513b67ffd122d" ma:taxonomyFieldName="Branch" ma:displayName="Branch" ma:default="4;#Heritage Council Secretariat|5161c110-e975-4a03-bebc-f972df70e38f" ma:fieldId="{6fe9accc-5a0b-4653-a7b5-13b67ffd122d}" ma:sspId="797aeec6-0273-40f2-ab3e-beee73212332" ma:termSetId="2966b9b6-b7ea-4bfd-a4f9-f27ab5012f44" ma:anchorId="00000000-0000-0000-0000-000000000000" ma:open="false" ma:isKeyword="false">
      <xsd:complexType>
        <xsd:sequence>
          <xsd:element ref="pc:Terms" minOccurs="0" maxOccurs="1"/>
        </xsd:sequence>
      </xsd:complexType>
    </xsd:element>
    <xsd:element name="pd01c257034b4e86b1f58279a3bd54c6" ma:index="20" ma:taxonomy="true" ma:internalName="pd01c257034b4e86b1f58279a3bd54c6" ma:taxonomyFieldName="Security_x0020_Classification" ma:displayName="Security Classification" ma:default="3;#Unclassified|7fa379f4-4aba-4692-ab80-7d39d3a23cf4" ma:fieldId="{9d01c257-034b-4e86-b1f5-8279a3bd54c6}" ma:sspId="797aeec6-0273-40f2-ab3e-beee73212332" ma:termSetId="6da6c671-4dae-4188-8808-548c864e9f8b" ma:anchorId="00000000-0000-0000-0000-000000000000" ma:open="false" ma:isKeyword="false">
      <xsd:complexType>
        <xsd:sequence>
          <xsd:element ref="pc:Terms" minOccurs="0" maxOccurs="1"/>
        </xsd:sequence>
      </xsd:complexType>
    </xsd:element>
    <xsd:element name="fb3179c379644f499d7166d0c985669b" ma:index="21" ma:taxonomy="true" ma:internalName="fb3179c379644f499d7166d0c985669b" ma:taxonomyFieldName="Dissemination_x0020_Limiting_x0020_Marker" ma:displayName="Dissemination Limiting Marker" ma:default="2;#FOUO|955eb6fc-b35a-4808-8aa5-31e514fa3f26" ma:fieldId="{fb3179c3-7964-4f49-9d71-66d0c985669b}" ma:sspId="797aeec6-0273-40f2-ab3e-beee73212332" ma:termSetId="f41b4dff-1c0e-42ed-b4e6-3638cbec140f"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70c17c6d-7247-4e0f-85e1-6d7a2872b3d5}" ma:internalName="TaxCatchAll" ma:showField="CatchAllData" ma:web="c42f9c80-6326-4d3e-8624-f1221488f056">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70c17c6d-7247-4e0f-85e1-6d7a2872b3d5}" ma:internalName="TaxCatchAllLabel" ma:readOnly="true" ma:showField="CatchAllDataLabel" ma:web="c42f9c80-6326-4d3e-8624-f1221488f056">
      <xsd:complexType>
        <xsd:complexContent>
          <xsd:extension base="dms:MultiChoiceLookup">
            <xsd:sequence>
              <xsd:element name="Value" type="dms:Lookup" maxOccurs="unbounded" minOccurs="0" nillable="true"/>
            </xsd:sequence>
          </xsd:extension>
        </xsd:complexContent>
      </xsd:complexType>
    </xsd:element>
    <xsd:element name="ece32f50ba964e1fbf627a9d83fe6c01" ma:index="25" ma:taxonomy="true" ma:internalName="ece32f50ba964e1fbf627a9d83fe6c01" ma:taxonomyFieldName="Agency" ma:displayName="Agency" ma:default="1;#Department of Environment, Land, Water and Planning|607a3f87-1228-4cd9-82a5-076aa8776274" ma:fieldId="{ece32f50-ba96-4e1f-bf62-7a9d83fe6c01}" ma:sspId="797aeec6-0273-40f2-ab3e-beee73212332" ma:termSetId="8802f075-2b41-4f09-b612-1b6d41c66981" ma:anchorId="00000000-0000-0000-0000-000000000000" ma:open="false" ma:isKeyword="false">
      <xsd:complexType>
        <xsd:sequence>
          <xsd:element ref="pc:Terms" minOccurs="0" maxOccurs="1"/>
        </xsd:sequence>
      </xsd:complexType>
    </xsd:element>
    <xsd:element name="ic50d0a05a8e4d9791dac67f8a1e716c" ma:index="27" ma:taxonomy="true" ma:internalName="ic50d0a05a8e4d9791dac67f8a1e716c" ma:taxonomyFieldName="Group1" ma:displayName="Group" ma:default="6;#Planning|a27341dd-7be7-4882-a552-a667d667e276" ma:fieldId="{2c50d0a0-5a8e-4d97-91da-c67f8a1e716c}" ma:sspId="797aeec6-0273-40f2-ab3e-beee73212332" ma:termSetId="4ea60e42-aaf2-4d08-ba07-c252f1e94b4c" ma:anchorId="00000000-0000-0000-0000-000000000000" ma:open="false" ma:isKeyword="false">
      <xsd:complexType>
        <xsd:sequence>
          <xsd:element ref="pc:Terms" minOccurs="0" maxOccurs="1"/>
        </xsd:sequence>
      </xsd:complexType>
    </xsd:element>
    <xsd:element name="n771d69a070c4babbf278c67c8a2b859" ma:index="29" ma:taxonomy="true" ma:internalName="n771d69a070c4babbf278c67c8a2b859" ma:taxonomyFieldName="Division" ma:displayName="Division" ma:default="5;#Planning Panels Victoria|f7f930e6-b45f-4a5f-abe4-9daa2ee2cc0f" ma:fieldId="{7771d69a-070c-4bab-bf27-8c67c8a2b859}" ma:sspId="797aeec6-0273-40f2-ab3e-beee73212332" ma:termSetId="0b563327-3fd1-4e33-bf14-c9e227ef5a3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62e7d2-7dc2-4b04-a258-b0c902f08587" elementFormDefault="qualified">
    <xsd:import namespace="http://schemas.microsoft.com/office/2006/documentManagement/types"/>
    <xsd:import namespace="http://schemas.microsoft.com/office/infopath/2007/PartnerControls"/>
    <xsd:element name="Project_x0020_Resources" ma:index="31" nillable="true" ma:displayName="Project Resources" ma:format="Dropdown" ma:indexed="true" ma:internalName="Project_x0020_Resources">
      <xsd:simpleType>
        <xsd:restriction base="dms:Choice">
          <xsd:enumeration value="Templates"/>
          <xsd:enumeration value="Reports – HC"/>
          <xsd:enumeration value="Reports – Project"/>
          <xsd:enumeration value="Reports – Reference"/>
          <xsd:enumeration value="Process &amp; Guidelines"/>
          <xsd:enumeration value="Governance · Admin"/>
          <xsd:enumeration value="Correspondence"/>
          <xsd:enumeration value="MS Submission"/>
          <xsd:enumeration value="Editing"/>
          <xsd:enumeration value="First Pages"/>
          <xsd:enumeration value="Second Pages"/>
          <xsd:enumeration value="Final Pages"/>
          <xsd:enumeration value="Procurement"/>
          <xsd:enumeration value="Meetings"/>
          <xsd:enumeration value="Workshops"/>
          <xsd:enumeration value="Deliverables"/>
        </xsd:restriction>
      </xsd:simpleType>
    </xsd:element>
    <xsd:element name="Project" ma:index="32" nillable="true" ma:displayName="Project" ma:indexed="true" ma:internalName="Projec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anguage xmlns="http://schemas.microsoft.com/sharepoint/v3">English</Language>
    <TaxCatchAll xmlns="9fd47c19-1c4a-4d7d-b342-c10cef269344">
      <Value>7</Value>
      <Value>6</Value>
      <Value>5</Value>
      <Value>4</Value>
      <Value>3</Value>
      <Value>2</Value>
      <Value>1</Value>
    </TaxCatchAll>
    <ece32f50ba964e1fbf627a9d83fe6c01 xmlns="9fd47c19-1c4a-4d7d-b342-c10cef269344">
      <Terms xmlns="http://schemas.microsoft.com/office/infopath/2007/PartnerControls">
        <TermInfo xmlns="http://schemas.microsoft.com/office/infopath/2007/PartnerControls">
          <TermName xmlns="http://schemas.microsoft.com/office/infopath/2007/PartnerControls">Department of Environment, Land, Water and Planning</TermName>
          <TermId xmlns="http://schemas.microsoft.com/office/infopath/2007/PartnerControls">607a3f87-1228-4cd9-82a5-076aa8776274</TermId>
        </TermInfo>
      </Terms>
    </ece32f50ba964e1fbf627a9d83fe6c01>
    <Project xmlns="a362e7d2-7dc2-4b04-a258-b0c902f08587">PR210504 State of Heritage Review PI3: Heritage 101 Councillors Pack</Project>
    <k1bd994a94c2413797db3bab8f123f6f xmlns="9fd47c19-1c4a-4d7d-b342-c10cef269344">
      <Terms xmlns="http://schemas.microsoft.com/office/infopath/2007/PartnerControls">
        <TermInfo xmlns="http://schemas.microsoft.com/office/infopath/2007/PartnerControls">
          <TermName xmlns="http://schemas.microsoft.com/office/infopath/2007/PartnerControls">All</TermName>
          <TermId xmlns="http://schemas.microsoft.com/office/infopath/2007/PartnerControls">8270565e-a836-42c0-aa61-1ac7b0ff14aa</TermId>
        </TermInfo>
      </Terms>
    </k1bd994a94c2413797db3bab8f123f6f>
    <Project_x0020_Resources xmlns="a362e7d2-7dc2-4b04-a258-b0c902f08587">Final Pages</Project_x0020_Resources>
    <pd01c257034b4e86b1f58279a3bd54c6 xmlns="9fd47c19-1c4a-4d7d-b342-c10cef269344">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7fa379f4-4aba-4692-ab80-7d39d3a23cf4</TermId>
        </TermInfo>
      </Terms>
    </pd01c257034b4e86b1f58279a3bd54c6>
    <n771d69a070c4babbf278c67c8a2b859 xmlns="9fd47c19-1c4a-4d7d-b342-c10cef269344">
      <Terms xmlns="http://schemas.microsoft.com/office/infopath/2007/PartnerControls">
        <TermInfo xmlns="http://schemas.microsoft.com/office/infopath/2007/PartnerControls">
          <TermName xmlns="http://schemas.microsoft.com/office/infopath/2007/PartnerControls">Planning Panels Victoria</TermName>
          <TermId xmlns="http://schemas.microsoft.com/office/infopath/2007/PartnerControls">f7f930e6-b45f-4a5f-abe4-9daa2ee2cc0f</TermId>
        </TermInfo>
      </Terms>
    </n771d69a070c4babbf278c67c8a2b859>
    <mfe9accc5a0b4653a7b513b67ffd122d xmlns="9fd47c19-1c4a-4d7d-b342-c10cef269344">
      <Terms xmlns="http://schemas.microsoft.com/office/infopath/2007/PartnerControls">
        <TermInfo xmlns="http://schemas.microsoft.com/office/infopath/2007/PartnerControls">
          <TermName xmlns="http://schemas.microsoft.com/office/infopath/2007/PartnerControls">Heritage Council Secretariat</TermName>
          <TermId xmlns="http://schemas.microsoft.com/office/infopath/2007/PartnerControls">5161c110-e975-4a03-bebc-f972df70e38f</TermId>
        </TermInfo>
      </Terms>
    </mfe9accc5a0b4653a7b513b67ffd122d>
    <fb3179c379644f499d7166d0c985669b xmlns="9fd47c19-1c4a-4d7d-b342-c10cef269344">
      <Terms xmlns="http://schemas.microsoft.com/office/infopath/2007/PartnerControls">
        <TermInfo xmlns="http://schemas.microsoft.com/office/infopath/2007/PartnerControls">
          <TermName xmlns="http://schemas.microsoft.com/office/infopath/2007/PartnerControls">FOUO</TermName>
          <TermId xmlns="http://schemas.microsoft.com/office/infopath/2007/PartnerControls">955eb6fc-b35a-4808-8aa5-31e514fa3f26</TermId>
        </TermInfo>
      </Terms>
    </fb3179c379644f499d7166d0c985669b>
    <RoutingRuleDescription xmlns="http://schemas.microsoft.com/sharepoint/v3" xsi:nil="true"/>
    <a25c4e3633654d669cbaa09ae6b70789 xmlns="9fd47c19-1c4a-4d7d-b342-c10cef269344">
      <Terms xmlns="http://schemas.microsoft.com/office/infopath/2007/PartnerControls"/>
    </a25c4e3633654d669cbaa09ae6b70789>
    <ic50d0a05a8e4d9791dac67f8a1e716c xmlns="9fd47c19-1c4a-4d7d-b342-c10cef269344">
      <Terms xmlns="http://schemas.microsoft.com/office/infopath/2007/PartnerControls">
        <TermInfo xmlns="http://schemas.microsoft.com/office/infopath/2007/PartnerControls">
          <TermName xmlns="http://schemas.microsoft.com/office/infopath/2007/PartnerControls">Planning</TermName>
          <TermId xmlns="http://schemas.microsoft.com/office/infopath/2007/PartnerControls">a27341dd-7be7-4882-a552-a667d667e276</TermId>
        </TermInfo>
      </Terms>
    </ic50d0a05a8e4d9791dac67f8a1e716c>
    <_dlc_DocId xmlns="a5f32de4-e402-4188-b034-e71ca7d22e54">DOCID357-59716002-2150</_dlc_DocId>
    <_dlc_DocIdUrl xmlns="a5f32de4-e402-4188-b034-e71ca7d22e54">
      <Url>https://delwpvicgovau.sharepoint.com/sites/ecm_357/_layouts/15/DocIdRedir.aspx?ID=DOCID357-59716002-2150</Url>
      <Description>DOCID357-59716002-2150</Description>
    </_dlc_DocIdUr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68192F-DAE0-4DDA-9778-BC31BB4EE7E1}">
  <ds:schemaRefs>
    <ds:schemaRef ds:uri="http://schemas.microsoft.com/sharepoint/events"/>
  </ds:schemaRefs>
</ds:datastoreItem>
</file>

<file path=customXml/itemProps2.xml><?xml version="1.0" encoding="utf-8"?>
<ds:datastoreItem xmlns:ds="http://schemas.openxmlformats.org/officeDocument/2006/customXml" ds:itemID="{59ED15D1-ED23-4261-96C2-A655309675C7}">
  <ds:schemaRefs>
    <ds:schemaRef ds:uri="Microsoft.SharePoint.Taxonomy.ContentTypeSync"/>
  </ds:schemaRefs>
</ds:datastoreItem>
</file>

<file path=customXml/itemProps3.xml><?xml version="1.0" encoding="utf-8"?>
<ds:datastoreItem xmlns:ds="http://schemas.openxmlformats.org/officeDocument/2006/customXml" ds:itemID="{76360A2F-0B54-4E77-B985-A74995C7B1BC}">
  <ds:schemaRefs>
    <ds:schemaRef ds:uri="http://schemas.microsoft.com/office/2006/metadata/customXsn"/>
  </ds:schemaRefs>
</ds:datastoreItem>
</file>

<file path=customXml/itemProps4.xml><?xml version="1.0" encoding="utf-8"?>
<ds:datastoreItem xmlns:ds="http://schemas.openxmlformats.org/officeDocument/2006/customXml" ds:itemID="{69C740C2-CD76-4550-957E-2C0CD1B3F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5f32de4-e402-4188-b034-e71ca7d22e54"/>
    <ds:schemaRef ds:uri="9fd47c19-1c4a-4d7d-b342-c10cef269344"/>
    <ds:schemaRef ds:uri="a362e7d2-7dc2-4b04-a258-b0c902f085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7C7219D7-E9A6-4A58-A60B-ABC053A1B745}">
  <ds:schemaRefs>
    <ds:schemaRef ds:uri="http://schemas.microsoft.com/office/2006/metadata/properties"/>
    <ds:schemaRef ds:uri="http://schemas.microsoft.com/office/infopath/2007/PartnerControls"/>
    <ds:schemaRef ds:uri="http://schemas.microsoft.com/sharepoint/v3"/>
    <ds:schemaRef ds:uri="9fd47c19-1c4a-4d7d-b342-c10cef269344"/>
    <ds:schemaRef ds:uri="a362e7d2-7dc2-4b04-a258-b0c902f08587"/>
    <ds:schemaRef ds:uri="a5f32de4-e402-4188-b034-e71ca7d22e54"/>
  </ds:schemaRefs>
</ds:datastoreItem>
</file>

<file path=customXml/itemProps6.xml><?xml version="1.0" encoding="utf-8"?>
<ds:datastoreItem xmlns:ds="http://schemas.openxmlformats.org/officeDocument/2006/customXml" ds:itemID="{73AAA2EA-53C6-4990-8B11-C6B54DF106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2135</TotalTime>
  <Words>2174</Words>
  <Application>Microsoft Office PowerPoint</Application>
  <PresentationFormat>On-screen Show (4:3)</PresentationFormat>
  <Paragraphs>133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Heritage in your municipality</vt:lpstr>
      <vt:lpstr>[Title:] Heritage 101  </vt:lpstr>
      <vt:lpstr>Value of heritage protection – why protect your municipality’s heritage?</vt:lpstr>
      <vt:lpstr>PowerPoint Presentation</vt:lpstr>
      <vt:lpstr>Your council’s role in the heritage protection system</vt:lpstr>
      <vt:lpstr>The local context </vt:lpstr>
      <vt:lpstr>Existing heritage strategies and studies</vt:lpstr>
      <vt:lpstr>Historic themes of importance to [city/shire]</vt:lpstr>
      <vt:lpstr>Current and future heritage work </vt:lpstr>
      <vt:lpstr>Council’s Heritage Advisor role</vt:lpstr>
      <vt:lpstr>[City/Shire Heritage Grants Scheme]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HeritageInYourMunicipality_Pres-Template.pptx</dc:title>
  <dc:creator>Fiona C Stevens (DELWP)</dc:creator>
  <cp:lastModifiedBy>Michelle Glynn (DEECA)</cp:lastModifiedBy>
  <cp:revision>5</cp:revision>
  <cp:lastPrinted>2023-01-18T22:21:24Z</cp:lastPrinted>
  <dcterms:created xsi:type="dcterms:W3CDTF">2022-05-12T01:37:09Z</dcterms:created>
  <dcterms:modified xsi:type="dcterms:W3CDTF">2023-02-23T04:56:17Z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257e2ab-f512-40e2-9c9a-c64247360765_Enabled">
    <vt:lpwstr>true</vt:lpwstr>
  </property>
  <property fmtid="{D5CDD505-2E9C-101B-9397-08002B2CF9AE}" pid="3" name="MSIP_Label_4257e2ab-f512-40e2-9c9a-c64247360765_SetDate">
    <vt:lpwstr>2023-02-03T03:53:39Z</vt:lpwstr>
  </property>
  <property fmtid="{D5CDD505-2E9C-101B-9397-08002B2CF9AE}" pid="4" name="MSIP_Label_4257e2ab-f512-40e2-9c9a-c64247360765_Method">
    <vt:lpwstr>Privileged</vt:lpwstr>
  </property>
  <property fmtid="{D5CDD505-2E9C-101B-9397-08002B2CF9AE}" pid="5" name="MSIP_Label_4257e2ab-f512-40e2-9c9a-c64247360765_Name">
    <vt:lpwstr>OFFICIAL</vt:lpwstr>
  </property>
  <property fmtid="{D5CDD505-2E9C-101B-9397-08002B2CF9AE}" pid="6" name="MSIP_Label_4257e2ab-f512-40e2-9c9a-c64247360765_SiteId">
    <vt:lpwstr>e8bdd6f7-fc18-4e48-a554-7f547927223b</vt:lpwstr>
  </property>
  <property fmtid="{D5CDD505-2E9C-101B-9397-08002B2CF9AE}" pid="7" name="MSIP_Label_4257e2ab-f512-40e2-9c9a-c64247360765_ActionId">
    <vt:lpwstr>5f1fba90-755f-4802-b620-2752f4bc06b2</vt:lpwstr>
  </property>
  <property fmtid="{D5CDD505-2E9C-101B-9397-08002B2CF9AE}" pid="8" name="MSIP_Label_4257e2ab-f512-40e2-9c9a-c64247360765_ContentBits">
    <vt:lpwstr>2</vt:lpwstr>
  </property>
  <property fmtid="{D5CDD505-2E9C-101B-9397-08002B2CF9AE}" pid="9" name="ContentTypeId">
    <vt:lpwstr>0x0101002517F445A0F35E449C98AAD631F2B038451F00BF68EED188A8AC47A89FB5047AADD839</vt:lpwstr>
  </property>
  <property fmtid="{D5CDD505-2E9C-101B-9397-08002B2CF9AE}" pid="10" name="Section">
    <vt:lpwstr>7;#All|8270565e-a836-42c0-aa61-1ac7b0ff14aa</vt:lpwstr>
  </property>
  <property fmtid="{D5CDD505-2E9C-101B-9397-08002B2CF9AE}" pid="11" name="Agency">
    <vt:lpwstr>1;#Department of Environment, Land, Water and Planning|607a3f87-1228-4cd9-82a5-076aa8776274</vt:lpwstr>
  </property>
  <property fmtid="{D5CDD505-2E9C-101B-9397-08002B2CF9AE}" pid="12" name="Branch">
    <vt:lpwstr>4;#Heritage Council Secretariat|5161c110-e975-4a03-bebc-f972df70e38f</vt:lpwstr>
  </property>
  <property fmtid="{D5CDD505-2E9C-101B-9397-08002B2CF9AE}" pid="13" name="_dlc_DocIdItemGuid">
    <vt:lpwstr>9deb7702-e856-443b-9684-d833cfeaf3d9</vt:lpwstr>
  </property>
  <property fmtid="{D5CDD505-2E9C-101B-9397-08002B2CF9AE}" pid="14" name="Division">
    <vt:lpwstr>5;#Planning Panels Victoria|f7f930e6-b45f-4a5f-abe4-9daa2ee2cc0f</vt:lpwstr>
  </property>
  <property fmtid="{D5CDD505-2E9C-101B-9397-08002B2CF9AE}" pid="15" name="Group1">
    <vt:lpwstr>6;#Planning|a27341dd-7be7-4882-a552-a667d667e276</vt:lpwstr>
  </property>
  <property fmtid="{D5CDD505-2E9C-101B-9397-08002B2CF9AE}" pid="16" name="Dissemination Limiting Marker">
    <vt:lpwstr>2;#FOUO|955eb6fc-b35a-4808-8aa5-31e514fa3f26</vt:lpwstr>
  </property>
  <property fmtid="{D5CDD505-2E9C-101B-9397-08002B2CF9AE}" pid="17" name="Security Classification">
    <vt:lpwstr>3;#Unclassified|7fa379f4-4aba-4692-ab80-7d39d3a23cf4</vt:lpwstr>
  </property>
  <property fmtid="{D5CDD505-2E9C-101B-9397-08002B2CF9AE}" pid="18" name="Sub-Section">
    <vt:lpwstr/>
  </property>
  <property fmtid="{D5CDD505-2E9C-101B-9397-08002B2CF9AE}" pid="19" name="MediaServiceImageTags">
    <vt:lpwstr/>
  </property>
  <property fmtid="{D5CDD505-2E9C-101B-9397-08002B2CF9AE}" pid="20" name="Reference_x0020_Type">
    <vt:lpwstr/>
  </property>
  <property fmtid="{D5CDD505-2E9C-101B-9397-08002B2CF9AE}" pid="21" name="ld508a88e6264ce89693af80a72862cb">
    <vt:lpwstr/>
  </property>
  <property fmtid="{D5CDD505-2E9C-101B-9397-08002B2CF9AE}" pid="22" name="lcf76f155ced4ddcb4097134ff3c332f">
    <vt:lpwstr/>
  </property>
  <property fmtid="{D5CDD505-2E9C-101B-9397-08002B2CF9AE}" pid="23" name="Reference Type">
    <vt:lpwstr/>
  </property>
</Properties>
</file>